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Garet Bold" charset="1" panose="00000000000000000000"/>
      <p:regular r:id="rId29"/>
    </p:embeddedFont>
    <p:embeddedFont>
      <p:font typeface="Poppins" charset="1" panose="00000500000000000000"/>
      <p:regular r:id="rId30"/>
    </p:embeddedFont>
    <p:embeddedFont>
      <p:font typeface="Poppins Bold" charset="1" panose="00000800000000000000"/>
      <p:regular r:id="rId31"/>
    </p:embeddedFont>
    <p:embeddedFont>
      <p:font typeface="Garet" charset="1" panose="000000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gif"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0.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3.jpeg" Type="http://schemas.openxmlformats.org/officeDocument/2006/relationships/image"/><Relationship Id="rId9" Target="../media/image24.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jpe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6.jpeg" Type="http://schemas.openxmlformats.org/officeDocument/2006/relationships/image"/><Relationship Id="rId9" Target="../media/image27.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9.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gif"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gif"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jpeg" Type="http://schemas.openxmlformats.org/officeDocument/2006/relationships/image"/><Relationship Id="rId2" Target="../media/image2.gif"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gif"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 Id="rId3" Target="../media/image2.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2.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gif"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2.gif"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gif"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2.gif"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gif" Type="http://schemas.openxmlformats.org/officeDocument/2006/relationships/image"/><Relationship Id="rId9" Target="../media/image1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0">
            <a:off x="-255985" y="-2180105"/>
            <a:ext cx="9400859" cy="5264481"/>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9144874" y="-2180105"/>
            <a:ext cx="9400859" cy="5264481"/>
          </a:xfrm>
          <a:prstGeom prst="rect">
            <a:avLst/>
          </a:prstGeom>
        </p:spPr>
      </p:pic>
      <p:sp>
        <p:nvSpPr>
          <p:cNvPr name="TextBox 5" id="5"/>
          <p:cNvSpPr txBox="true"/>
          <p:nvPr/>
        </p:nvSpPr>
        <p:spPr>
          <a:xfrm rot="0">
            <a:off x="3161139" y="4459685"/>
            <a:ext cx="11967470" cy="2739815"/>
          </a:xfrm>
          <a:prstGeom prst="rect">
            <a:avLst/>
          </a:prstGeom>
        </p:spPr>
        <p:txBody>
          <a:bodyPr anchor="t" rtlCol="false" tIns="0" lIns="0" bIns="0" rIns="0">
            <a:spAutoFit/>
          </a:bodyPr>
          <a:lstStyle/>
          <a:p>
            <a:pPr algn="ctr">
              <a:lnSpc>
                <a:spcPts val="10588"/>
              </a:lnSpc>
            </a:pPr>
            <a:r>
              <a:rPr lang="en-US" b="true" sz="10483">
                <a:solidFill>
                  <a:srgbClr val="FFFFFF"/>
                </a:solidFill>
                <a:latin typeface="Garet Bold"/>
                <a:ea typeface="Garet Bold"/>
                <a:cs typeface="Garet Bold"/>
                <a:sym typeface="Garet Bold"/>
              </a:rPr>
              <a:t>STELLAR OBJECT CLASSIFICATION</a:t>
            </a:r>
          </a:p>
        </p:txBody>
      </p:sp>
      <p:pic>
        <p:nvPicPr>
          <p:cNvPr name="Picture 6" id="6"/>
          <p:cNvPicPr>
            <a:picLocks noChangeAspect="true"/>
          </p:cNvPicPr>
          <p:nvPr/>
        </p:nvPicPr>
        <p:blipFill>
          <a:blip r:embed="rId3"/>
          <a:srcRect l="0" t="0" r="0" b="0"/>
          <a:stretch>
            <a:fillRect/>
          </a:stretch>
        </p:blipFill>
        <p:spPr>
          <a:xfrm flipH="false" flipV="false" rot="-10798857">
            <a:off x="9144000" y="7201062"/>
            <a:ext cx="9400859" cy="5264481"/>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10798857">
            <a:off x="-256859" y="7197939"/>
            <a:ext cx="9400859" cy="5264481"/>
          </a:xfrm>
          <a:prstGeom prst="rect">
            <a:avLst/>
          </a:prstGeom>
        </p:spPr>
      </p:pic>
      <p:sp>
        <p:nvSpPr>
          <p:cNvPr name="TextBox 8" id="8"/>
          <p:cNvSpPr txBox="true"/>
          <p:nvPr/>
        </p:nvSpPr>
        <p:spPr>
          <a:xfrm rot="0">
            <a:off x="7509505" y="974180"/>
            <a:ext cx="3267241" cy="325755"/>
          </a:xfrm>
          <a:prstGeom prst="rect">
            <a:avLst/>
          </a:prstGeom>
        </p:spPr>
        <p:txBody>
          <a:bodyPr anchor="t" rtlCol="false" tIns="0" lIns="0" bIns="0" rIns="0">
            <a:spAutoFit/>
          </a:bodyPr>
          <a:lstStyle/>
          <a:p>
            <a:pPr algn="ctr">
              <a:lnSpc>
                <a:spcPts val="2520"/>
              </a:lnSpc>
            </a:pPr>
            <a:r>
              <a:rPr lang="en-US" sz="1800">
                <a:solidFill>
                  <a:srgbClr val="FFFFFF"/>
                </a:solidFill>
                <a:latin typeface="Poppins"/>
                <a:ea typeface="Poppins"/>
                <a:cs typeface="Poppins"/>
                <a:sym typeface="Poppins"/>
              </a:rPr>
              <a:t>PROJECT PRESENTATION</a:t>
            </a:r>
          </a:p>
        </p:txBody>
      </p:sp>
      <p:sp>
        <p:nvSpPr>
          <p:cNvPr name="Freeform 9" id="9"/>
          <p:cNvSpPr/>
          <p:nvPr/>
        </p:nvSpPr>
        <p:spPr>
          <a:xfrm flipH="false" flipV="false" rot="0">
            <a:off x="6414179" y="2197779"/>
            <a:ext cx="5759792" cy="1451376"/>
          </a:xfrm>
          <a:custGeom>
            <a:avLst/>
            <a:gdLst/>
            <a:ahLst/>
            <a:cxnLst/>
            <a:rect r="r" b="b" t="t" l="l"/>
            <a:pathLst>
              <a:path h="1451376" w="5759792">
                <a:moveTo>
                  <a:pt x="0" y="0"/>
                </a:moveTo>
                <a:lnTo>
                  <a:pt x="5759792" y="0"/>
                </a:lnTo>
                <a:lnTo>
                  <a:pt x="5759792" y="1451376"/>
                </a:lnTo>
                <a:lnTo>
                  <a:pt x="0" y="1451376"/>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0A26">
                <a:alpha val="100000"/>
              </a:srgbClr>
            </a:gs>
            <a:gs pos="100000">
              <a:srgbClr val="10061A">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4239082" y="-28122"/>
            <a:ext cx="4665492" cy="4114800"/>
          </a:xfrm>
          <a:custGeom>
            <a:avLst/>
            <a:gdLst/>
            <a:ahLst/>
            <a:cxnLst/>
            <a:rect r="r" b="b" t="t" l="l"/>
            <a:pathLst>
              <a:path h="4114800" w="4665492">
                <a:moveTo>
                  <a:pt x="0" y="0"/>
                </a:moveTo>
                <a:lnTo>
                  <a:pt x="4665492" y="0"/>
                </a:lnTo>
                <a:lnTo>
                  <a:pt x="46654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5400000">
            <a:off x="-1034003" y="6324081"/>
            <a:ext cx="4665492" cy="4114800"/>
          </a:xfrm>
          <a:custGeom>
            <a:avLst/>
            <a:gdLst/>
            <a:ahLst/>
            <a:cxnLst/>
            <a:rect r="r" b="b" t="t" l="l"/>
            <a:pathLst>
              <a:path h="4114800" w="4665492">
                <a:moveTo>
                  <a:pt x="4665493" y="4114800"/>
                </a:moveTo>
                <a:lnTo>
                  <a:pt x="0" y="4114800"/>
                </a:lnTo>
                <a:lnTo>
                  <a:pt x="0" y="0"/>
                </a:lnTo>
                <a:lnTo>
                  <a:pt x="4665493" y="0"/>
                </a:lnTo>
                <a:lnTo>
                  <a:pt x="466549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23272">
            <a:off x="-82000" y="7924637"/>
            <a:ext cx="1828254" cy="2667327"/>
          </a:xfrm>
          <a:custGeom>
            <a:avLst/>
            <a:gdLst/>
            <a:ahLst/>
            <a:cxnLst/>
            <a:rect r="r" b="b" t="t" l="l"/>
            <a:pathLst>
              <a:path h="2667327" w="1828254">
                <a:moveTo>
                  <a:pt x="0" y="0"/>
                </a:moveTo>
                <a:lnTo>
                  <a:pt x="1828254" y="0"/>
                </a:lnTo>
                <a:lnTo>
                  <a:pt x="1828254" y="2667326"/>
                </a:lnTo>
                <a:lnTo>
                  <a:pt x="0" y="26673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0">
            <a:off x="-432941" y="-695184"/>
            <a:ext cx="1992489" cy="1992489"/>
          </a:xfrm>
          <a:custGeom>
            <a:avLst/>
            <a:gdLst/>
            <a:ahLst/>
            <a:cxnLst/>
            <a:rect r="r" b="b" t="t" l="l"/>
            <a:pathLst>
              <a:path h="1992489" w="1992489">
                <a:moveTo>
                  <a:pt x="0" y="1992489"/>
                </a:moveTo>
                <a:lnTo>
                  <a:pt x="1992489" y="1992489"/>
                </a:lnTo>
                <a:lnTo>
                  <a:pt x="1992489" y="0"/>
                </a:lnTo>
                <a:lnTo>
                  <a:pt x="0" y="0"/>
                </a:lnTo>
                <a:lnTo>
                  <a:pt x="0" y="199248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525031" y="1028700"/>
            <a:ext cx="12070688" cy="7815770"/>
          </a:xfrm>
          <a:custGeom>
            <a:avLst/>
            <a:gdLst/>
            <a:ahLst/>
            <a:cxnLst/>
            <a:rect r="r" b="b" t="t" l="l"/>
            <a:pathLst>
              <a:path h="7815770" w="12070688">
                <a:moveTo>
                  <a:pt x="0" y="0"/>
                </a:moveTo>
                <a:lnTo>
                  <a:pt x="12070688" y="0"/>
                </a:lnTo>
                <a:lnTo>
                  <a:pt x="12070688" y="7815770"/>
                </a:lnTo>
                <a:lnTo>
                  <a:pt x="0" y="7815770"/>
                </a:lnTo>
                <a:lnTo>
                  <a:pt x="0" y="0"/>
                </a:lnTo>
                <a:close/>
              </a:path>
            </a:pathLst>
          </a:custGeom>
          <a:blipFill>
            <a:blip r:embed="rId8"/>
            <a:stretch>
              <a:fillRect l="0" t="0" r="0" b="0"/>
            </a:stretch>
          </a:blipFill>
        </p:spPr>
      </p:sp>
      <p:sp>
        <p:nvSpPr>
          <p:cNvPr name="TextBox 7" id="7"/>
          <p:cNvSpPr txBox="true"/>
          <p:nvPr/>
        </p:nvSpPr>
        <p:spPr>
          <a:xfrm rot="0">
            <a:off x="832127" y="2086428"/>
            <a:ext cx="3948452" cy="897867"/>
          </a:xfrm>
          <a:prstGeom prst="rect">
            <a:avLst/>
          </a:prstGeom>
        </p:spPr>
        <p:txBody>
          <a:bodyPr anchor="t" rtlCol="false" tIns="0" lIns="0" bIns="0" rIns="0">
            <a:spAutoFit/>
          </a:bodyPr>
          <a:lstStyle/>
          <a:p>
            <a:pPr algn="l">
              <a:lnSpc>
                <a:spcPts val="3445"/>
              </a:lnSpc>
            </a:pPr>
            <a:r>
              <a:rPr lang="en-US" sz="3411" b="true">
                <a:solidFill>
                  <a:srgbClr val="FFFFFF"/>
                </a:solidFill>
                <a:latin typeface="Garet Bold"/>
                <a:ea typeface="Garet Bold"/>
                <a:cs typeface="Garet Bold"/>
                <a:sym typeface="Garet Bold"/>
              </a:rPr>
              <a:t>EXPLORATORY DATA ANALYSIS</a:t>
            </a:r>
          </a:p>
        </p:txBody>
      </p:sp>
      <p:sp>
        <p:nvSpPr>
          <p:cNvPr name="TextBox 8" id="8"/>
          <p:cNvSpPr txBox="true"/>
          <p:nvPr/>
        </p:nvSpPr>
        <p:spPr>
          <a:xfrm rot="0">
            <a:off x="1028700" y="971550"/>
            <a:ext cx="3267241" cy="325755"/>
          </a:xfrm>
          <a:prstGeom prst="rect">
            <a:avLst/>
          </a:prstGeom>
        </p:spPr>
        <p:txBody>
          <a:bodyPr anchor="t" rtlCol="false" tIns="0" lIns="0" bIns="0" rIns="0">
            <a:spAutoFit/>
          </a:bodyPr>
          <a:lstStyle/>
          <a:p>
            <a:pPr algn="l">
              <a:lnSpc>
                <a:spcPts val="2520"/>
              </a:lnSpc>
            </a:pPr>
            <a:r>
              <a:rPr lang="en-US" sz="1800">
                <a:solidFill>
                  <a:srgbClr val="FFFFFF"/>
                </a:solidFill>
                <a:latin typeface="Poppins"/>
                <a:ea typeface="Poppins"/>
                <a:cs typeface="Poppins"/>
                <a:sym typeface="Poppins"/>
              </a:rPr>
              <a:t>PROJECT PRESENTATION</a:t>
            </a:r>
          </a:p>
        </p:txBody>
      </p:sp>
      <p:sp>
        <p:nvSpPr>
          <p:cNvPr name="TextBox 9" id="9"/>
          <p:cNvSpPr txBox="true"/>
          <p:nvPr/>
        </p:nvSpPr>
        <p:spPr>
          <a:xfrm rot="0">
            <a:off x="832127" y="3699084"/>
            <a:ext cx="3948452" cy="2211705"/>
          </a:xfrm>
          <a:prstGeom prst="rect">
            <a:avLst/>
          </a:prstGeom>
        </p:spPr>
        <p:txBody>
          <a:bodyPr anchor="t" rtlCol="false" tIns="0" lIns="0" bIns="0" rIns="0">
            <a:spAutoFit/>
          </a:bodyPr>
          <a:lstStyle/>
          <a:p>
            <a:pPr algn="just">
              <a:lnSpc>
                <a:spcPts val="2520"/>
              </a:lnSpc>
            </a:pPr>
            <a:r>
              <a:rPr lang="en-US" sz="1800" b="true">
                <a:solidFill>
                  <a:srgbClr val="FFFFFF"/>
                </a:solidFill>
                <a:latin typeface="Poppins Bold"/>
                <a:ea typeface="Poppins Bold"/>
                <a:cs typeface="Poppins Bold"/>
                <a:sym typeface="Poppins Bold"/>
              </a:rPr>
              <a:t>Class Overlap: Are there regions in feature space where stars, galaxies, and quasars overlap significantly? How can this be resolved with additional features or classification techniques?</a:t>
            </a:r>
          </a:p>
          <a:p>
            <a:pPr algn="just">
              <a:lnSpc>
                <a:spcPts val="252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0A26">
                <a:alpha val="100000"/>
              </a:srgbClr>
            </a:gs>
            <a:gs pos="100000">
              <a:srgbClr val="10061A">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4239082" y="-28122"/>
            <a:ext cx="4665492" cy="4114800"/>
          </a:xfrm>
          <a:custGeom>
            <a:avLst/>
            <a:gdLst/>
            <a:ahLst/>
            <a:cxnLst/>
            <a:rect r="r" b="b" t="t" l="l"/>
            <a:pathLst>
              <a:path h="4114800" w="4665492">
                <a:moveTo>
                  <a:pt x="0" y="0"/>
                </a:moveTo>
                <a:lnTo>
                  <a:pt x="4665492" y="0"/>
                </a:lnTo>
                <a:lnTo>
                  <a:pt x="46654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5400000">
            <a:off x="-1034003" y="6324081"/>
            <a:ext cx="4665492" cy="4114800"/>
          </a:xfrm>
          <a:custGeom>
            <a:avLst/>
            <a:gdLst/>
            <a:ahLst/>
            <a:cxnLst/>
            <a:rect r="r" b="b" t="t" l="l"/>
            <a:pathLst>
              <a:path h="4114800" w="4665492">
                <a:moveTo>
                  <a:pt x="4665493" y="4114800"/>
                </a:moveTo>
                <a:lnTo>
                  <a:pt x="0" y="4114800"/>
                </a:lnTo>
                <a:lnTo>
                  <a:pt x="0" y="0"/>
                </a:lnTo>
                <a:lnTo>
                  <a:pt x="4665493" y="0"/>
                </a:lnTo>
                <a:lnTo>
                  <a:pt x="466549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23272">
            <a:off x="-82000" y="7924637"/>
            <a:ext cx="1828254" cy="2667327"/>
          </a:xfrm>
          <a:custGeom>
            <a:avLst/>
            <a:gdLst/>
            <a:ahLst/>
            <a:cxnLst/>
            <a:rect r="r" b="b" t="t" l="l"/>
            <a:pathLst>
              <a:path h="2667327" w="1828254">
                <a:moveTo>
                  <a:pt x="0" y="0"/>
                </a:moveTo>
                <a:lnTo>
                  <a:pt x="1828254" y="0"/>
                </a:lnTo>
                <a:lnTo>
                  <a:pt x="1828254" y="2667326"/>
                </a:lnTo>
                <a:lnTo>
                  <a:pt x="0" y="26673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0">
            <a:off x="-432941" y="-695184"/>
            <a:ext cx="1992489" cy="1992489"/>
          </a:xfrm>
          <a:custGeom>
            <a:avLst/>
            <a:gdLst/>
            <a:ahLst/>
            <a:cxnLst/>
            <a:rect r="r" b="b" t="t" l="l"/>
            <a:pathLst>
              <a:path h="1992489" w="1992489">
                <a:moveTo>
                  <a:pt x="0" y="1992489"/>
                </a:moveTo>
                <a:lnTo>
                  <a:pt x="1992489" y="1992489"/>
                </a:lnTo>
                <a:lnTo>
                  <a:pt x="1992489" y="0"/>
                </a:lnTo>
                <a:lnTo>
                  <a:pt x="0" y="0"/>
                </a:lnTo>
                <a:lnTo>
                  <a:pt x="0" y="199248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6631408" y="1319499"/>
            <a:ext cx="9775371" cy="7084176"/>
          </a:xfrm>
          <a:custGeom>
            <a:avLst/>
            <a:gdLst/>
            <a:ahLst/>
            <a:cxnLst/>
            <a:rect r="r" b="b" t="t" l="l"/>
            <a:pathLst>
              <a:path h="7084176" w="9775371">
                <a:moveTo>
                  <a:pt x="0" y="0"/>
                </a:moveTo>
                <a:lnTo>
                  <a:pt x="9775371" y="0"/>
                </a:lnTo>
                <a:lnTo>
                  <a:pt x="9775371" y="7084175"/>
                </a:lnTo>
                <a:lnTo>
                  <a:pt x="0" y="7084175"/>
                </a:lnTo>
                <a:lnTo>
                  <a:pt x="0" y="0"/>
                </a:lnTo>
                <a:close/>
              </a:path>
            </a:pathLst>
          </a:custGeom>
          <a:blipFill>
            <a:blip r:embed="rId8"/>
            <a:stretch>
              <a:fillRect l="0" t="0" r="0" b="0"/>
            </a:stretch>
          </a:blipFill>
        </p:spPr>
      </p:sp>
      <p:sp>
        <p:nvSpPr>
          <p:cNvPr name="TextBox 7" id="7"/>
          <p:cNvSpPr txBox="true"/>
          <p:nvPr/>
        </p:nvSpPr>
        <p:spPr>
          <a:xfrm rot="0">
            <a:off x="832127" y="2086428"/>
            <a:ext cx="3948452" cy="897867"/>
          </a:xfrm>
          <a:prstGeom prst="rect">
            <a:avLst/>
          </a:prstGeom>
        </p:spPr>
        <p:txBody>
          <a:bodyPr anchor="t" rtlCol="false" tIns="0" lIns="0" bIns="0" rIns="0">
            <a:spAutoFit/>
          </a:bodyPr>
          <a:lstStyle/>
          <a:p>
            <a:pPr algn="l">
              <a:lnSpc>
                <a:spcPts val="3445"/>
              </a:lnSpc>
            </a:pPr>
            <a:r>
              <a:rPr lang="en-US" sz="3411" b="true">
                <a:solidFill>
                  <a:srgbClr val="FFFFFF"/>
                </a:solidFill>
                <a:latin typeface="Garet Bold"/>
                <a:ea typeface="Garet Bold"/>
                <a:cs typeface="Garet Bold"/>
                <a:sym typeface="Garet Bold"/>
              </a:rPr>
              <a:t>EXPLORATORY DATA ANALYSIS</a:t>
            </a:r>
          </a:p>
        </p:txBody>
      </p:sp>
      <p:sp>
        <p:nvSpPr>
          <p:cNvPr name="TextBox 8" id="8"/>
          <p:cNvSpPr txBox="true"/>
          <p:nvPr/>
        </p:nvSpPr>
        <p:spPr>
          <a:xfrm rot="0">
            <a:off x="1028700" y="971550"/>
            <a:ext cx="3267241" cy="325755"/>
          </a:xfrm>
          <a:prstGeom prst="rect">
            <a:avLst/>
          </a:prstGeom>
        </p:spPr>
        <p:txBody>
          <a:bodyPr anchor="t" rtlCol="false" tIns="0" lIns="0" bIns="0" rIns="0">
            <a:spAutoFit/>
          </a:bodyPr>
          <a:lstStyle/>
          <a:p>
            <a:pPr algn="l">
              <a:lnSpc>
                <a:spcPts val="2520"/>
              </a:lnSpc>
            </a:pPr>
            <a:r>
              <a:rPr lang="en-US" sz="1800">
                <a:solidFill>
                  <a:srgbClr val="FFFFFF"/>
                </a:solidFill>
                <a:latin typeface="Poppins"/>
                <a:ea typeface="Poppins"/>
                <a:cs typeface="Poppins"/>
                <a:sym typeface="Poppins"/>
              </a:rPr>
              <a:t>PROJECT PRESENTATION</a:t>
            </a:r>
          </a:p>
        </p:txBody>
      </p:sp>
      <p:sp>
        <p:nvSpPr>
          <p:cNvPr name="TextBox 9" id="9"/>
          <p:cNvSpPr txBox="true"/>
          <p:nvPr/>
        </p:nvSpPr>
        <p:spPr>
          <a:xfrm rot="0">
            <a:off x="1298743" y="4756811"/>
            <a:ext cx="8288170" cy="668602"/>
          </a:xfrm>
          <a:prstGeom prst="rect">
            <a:avLst/>
          </a:prstGeom>
        </p:spPr>
        <p:txBody>
          <a:bodyPr anchor="t" rtlCol="false" tIns="0" lIns="0" bIns="0" rIns="0">
            <a:spAutoFit/>
          </a:bodyPr>
          <a:lstStyle/>
          <a:p>
            <a:pPr algn="just">
              <a:lnSpc>
                <a:spcPts val="5289"/>
              </a:lnSpc>
            </a:pPr>
            <a:r>
              <a:rPr lang="en-US" sz="3778" b="true">
                <a:solidFill>
                  <a:srgbClr val="FFFFFF"/>
                </a:solidFill>
                <a:latin typeface="Poppins Bold"/>
                <a:ea typeface="Poppins Bold"/>
                <a:cs typeface="Poppins Bold"/>
                <a:sym typeface="Poppins Bold"/>
              </a:rPr>
              <a:t>correlation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0A26">
                <a:alpha val="100000"/>
              </a:srgbClr>
            </a:gs>
            <a:gs pos="100000">
              <a:srgbClr val="10061A">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4239082" y="-28122"/>
            <a:ext cx="4665492" cy="4114800"/>
          </a:xfrm>
          <a:custGeom>
            <a:avLst/>
            <a:gdLst/>
            <a:ahLst/>
            <a:cxnLst/>
            <a:rect r="r" b="b" t="t" l="l"/>
            <a:pathLst>
              <a:path h="4114800" w="4665492">
                <a:moveTo>
                  <a:pt x="0" y="0"/>
                </a:moveTo>
                <a:lnTo>
                  <a:pt x="4665492" y="0"/>
                </a:lnTo>
                <a:lnTo>
                  <a:pt x="46654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5400000">
            <a:off x="-1034003" y="6324081"/>
            <a:ext cx="4665492" cy="4114800"/>
          </a:xfrm>
          <a:custGeom>
            <a:avLst/>
            <a:gdLst/>
            <a:ahLst/>
            <a:cxnLst/>
            <a:rect r="r" b="b" t="t" l="l"/>
            <a:pathLst>
              <a:path h="4114800" w="4665492">
                <a:moveTo>
                  <a:pt x="4665493" y="4114800"/>
                </a:moveTo>
                <a:lnTo>
                  <a:pt x="0" y="4114800"/>
                </a:lnTo>
                <a:lnTo>
                  <a:pt x="0" y="0"/>
                </a:lnTo>
                <a:lnTo>
                  <a:pt x="4665493" y="0"/>
                </a:lnTo>
                <a:lnTo>
                  <a:pt x="466549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23272">
            <a:off x="-82000" y="7924637"/>
            <a:ext cx="1828254" cy="2667327"/>
          </a:xfrm>
          <a:custGeom>
            <a:avLst/>
            <a:gdLst/>
            <a:ahLst/>
            <a:cxnLst/>
            <a:rect r="r" b="b" t="t" l="l"/>
            <a:pathLst>
              <a:path h="2667327" w="1828254">
                <a:moveTo>
                  <a:pt x="0" y="0"/>
                </a:moveTo>
                <a:lnTo>
                  <a:pt x="1828254" y="0"/>
                </a:lnTo>
                <a:lnTo>
                  <a:pt x="1828254" y="2667326"/>
                </a:lnTo>
                <a:lnTo>
                  <a:pt x="0" y="26673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0">
            <a:off x="-432941" y="-695184"/>
            <a:ext cx="1992489" cy="1992489"/>
          </a:xfrm>
          <a:custGeom>
            <a:avLst/>
            <a:gdLst/>
            <a:ahLst/>
            <a:cxnLst/>
            <a:rect r="r" b="b" t="t" l="l"/>
            <a:pathLst>
              <a:path h="1992489" w="1992489">
                <a:moveTo>
                  <a:pt x="0" y="1992489"/>
                </a:moveTo>
                <a:lnTo>
                  <a:pt x="1992489" y="1992489"/>
                </a:lnTo>
                <a:lnTo>
                  <a:pt x="1992489" y="0"/>
                </a:lnTo>
                <a:lnTo>
                  <a:pt x="0" y="0"/>
                </a:lnTo>
                <a:lnTo>
                  <a:pt x="0" y="199248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286131" y="753465"/>
            <a:ext cx="9423640" cy="8504835"/>
          </a:xfrm>
          <a:custGeom>
            <a:avLst/>
            <a:gdLst/>
            <a:ahLst/>
            <a:cxnLst/>
            <a:rect r="r" b="b" t="t" l="l"/>
            <a:pathLst>
              <a:path h="8504835" w="9423640">
                <a:moveTo>
                  <a:pt x="0" y="0"/>
                </a:moveTo>
                <a:lnTo>
                  <a:pt x="9423640" y="0"/>
                </a:lnTo>
                <a:lnTo>
                  <a:pt x="9423640" y="8504835"/>
                </a:lnTo>
                <a:lnTo>
                  <a:pt x="0" y="8504835"/>
                </a:lnTo>
                <a:lnTo>
                  <a:pt x="0" y="0"/>
                </a:lnTo>
                <a:close/>
              </a:path>
            </a:pathLst>
          </a:custGeom>
          <a:blipFill>
            <a:blip r:embed="rId8"/>
            <a:stretch>
              <a:fillRect l="0" t="0" r="0" b="0"/>
            </a:stretch>
          </a:blipFill>
        </p:spPr>
      </p:sp>
      <p:sp>
        <p:nvSpPr>
          <p:cNvPr name="TextBox 7" id="7"/>
          <p:cNvSpPr txBox="true"/>
          <p:nvPr/>
        </p:nvSpPr>
        <p:spPr>
          <a:xfrm rot="0">
            <a:off x="832127" y="2086428"/>
            <a:ext cx="3948452" cy="897867"/>
          </a:xfrm>
          <a:prstGeom prst="rect">
            <a:avLst/>
          </a:prstGeom>
        </p:spPr>
        <p:txBody>
          <a:bodyPr anchor="t" rtlCol="false" tIns="0" lIns="0" bIns="0" rIns="0">
            <a:spAutoFit/>
          </a:bodyPr>
          <a:lstStyle/>
          <a:p>
            <a:pPr algn="l">
              <a:lnSpc>
                <a:spcPts val="3445"/>
              </a:lnSpc>
            </a:pPr>
            <a:r>
              <a:rPr lang="en-US" sz="3411" b="true">
                <a:solidFill>
                  <a:srgbClr val="FFFFFF"/>
                </a:solidFill>
                <a:latin typeface="Garet Bold"/>
                <a:ea typeface="Garet Bold"/>
                <a:cs typeface="Garet Bold"/>
                <a:sym typeface="Garet Bold"/>
              </a:rPr>
              <a:t>EXPLORATORY DATA ANALYSIS</a:t>
            </a:r>
          </a:p>
        </p:txBody>
      </p:sp>
      <p:sp>
        <p:nvSpPr>
          <p:cNvPr name="TextBox 8" id="8"/>
          <p:cNvSpPr txBox="true"/>
          <p:nvPr/>
        </p:nvSpPr>
        <p:spPr>
          <a:xfrm rot="0">
            <a:off x="1028700" y="971550"/>
            <a:ext cx="3267241" cy="325755"/>
          </a:xfrm>
          <a:prstGeom prst="rect">
            <a:avLst/>
          </a:prstGeom>
        </p:spPr>
        <p:txBody>
          <a:bodyPr anchor="t" rtlCol="false" tIns="0" lIns="0" bIns="0" rIns="0">
            <a:spAutoFit/>
          </a:bodyPr>
          <a:lstStyle/>
          <a:p>
            <a:pPr algn="l">
              <a:lnSpc>
                <a:spcPts val="2520"/>
              </a:lnSpc>
            </a:pPr>
            <a:r>
              <a:rPr lang="en-US" sz="1800">
                <a:solidFill>
                  <a:srgbClr val="FFFFFF"/>
                </a:solidFill>
                <a:latin typeface="Poppins"/>
                <a:ea typeface="Poppins"/>
                <a:cs typeface="Poppins"/>
                <a:sym typeface="Poppins"/>
              </a:rPr>
              <a:t>PROJECT PRESENTATION</a:t>
            </a:r>
          </a:p>
        </p:txBody>
      </p:sp>
      <p:sp>
        <p:nvSpPr>
          <p:cNvPr name="TextBox 9" id="9"/>
          <p:cNvSpPr txBox="true"/>
          <p:nvPr/>
        </p:nvSpPr>
        <p:spPr>
          <a:xfrm rot="0">
            <a:off x="823912" y="3465603"/>
            <a:ext cx="6944059" cy="4097655"/>
          </a:xfrm>
          <a:prstGeom prst="rect">
            <a:avLst/>
          </a:prstGeom>
        </p:spPr>
        <p:txBody>
          <a:bodyPr anchor="t" rtlCol="false" tIns="0" lIns="0" bIns="0" rIns="0">
            <a:spAutoFit/>
          </a:bodyPr>
          <a:lstStyle/>
          <a:p>
            <a:pPr algn="just">
              <a:lnSpc>
                <a:spcPts val="2520"/>
              </a:lnSpc>
            </a:pPr>
            <a:r>
              <a:rPr lang="en-US" sz="1800">
                <a:solidFill>
                  <a:srgbClr val="FFFFFF"/>
                </a:solidFill>
                <a:latin typeface="Poppins"/>
                <a:ea typeface="Poppins"/>
                <a:cs typeface="Poppins"/>
                <a:sym typeface="Poppins"/>
              </a:rPr>
              <a:t>The correlation between alpha, delta, and redshift shows that these features are not strongly correlated.</a:t>
            </a:r>
          </a:p>
          <a:p>
            <a:pPr algn="just">
              <a:lnSpc>
                <a:spcPts val="2520"/>
              </a:lnSpc>
            </a:pPr>
          </a:p>
          <a:p>
            <a:pPr algn="just">
              <a:lnSpc>
                <a:spcPts val="2520"/>
              </a:lnSpc>
            </a:pPr>
            <a:r>
              <a:rPr lang="en-US" sz="1800">
                <a:solidFill>
                  <a:srgbClr val="FFFFFF"/>
                </a:solidFill>
                <a:latin typeface="Poppins"/>
                <a:ea typeface="Poppins"/>
                <a:cs typeface="Poppins"/>
                <a:sym typeface="Poppins"/>
              </a:rPr>
              <a:t>In the dataset, alpha (right ascension) and delta (declination) represent the positional coordinates of celestial objects, while redshift measures the object's velocity and distance relative to the observer. The weak correlation between these features indicates that an object's position in the sky is independent of its redshift. This suggests that positional information doesn't significantly impact the redshift values, which are more influenced by the object's movement and distance in the expanding universe.</a:t>
            </a:r>
          </a:p>
          <a:p>
            <a:pPr algn="just">
              <a:lnSpc>
                <a:spcPts val="252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0A26">
                <a:alpha val="100000"/>
              </a:srgbClr>
            </a:gs>
            <a:gs pos="100000">
              <a:srgbClr val="10061A">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4239082" y="-28122"/>
            <a:ext cx="4665492" cy="4114800"/>
          </a:xfrm>
          <a:custGeom>
            <a:avLst/>
            <a:gdLst/>
            <a:ahLst/>
            <a:cxnLst/>
            <a:rect r="r" b="b" t="t" l="l"/>
            <a:pathLst>
              <a:path h="4114800" w="4665492">
                <a:moveTo>
                  <a:pt x="0" y="0"/>
                </a:moveTo>
                <a:lnTo>
                  <a:pt x="4665492" y="0"/>
                </a:lnTo>
                <a:lnTo>
                  <a:pt x="46654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5400000">
            <a:off x="-1034003" y="6324081"/>
            <a:ext cx="4665492" cy="4114800"/>
          </a:xfrm>
          <a:custGeom>
            <a:avLst/>
            <a:gdLst/>
            <a:ahLst/>
            <a:cxnLst/>
            <a:rect r="r" b="b" t="t" l="l"/>
            <a:pathLst>
              <a:path h="4114800" w="4665492">
                <a:moveTo>
                  <a:pt x="4665493" y="4114800"/>
                </a:moveTo>
                <a:lnTo>
                  <a:pt x="0" y="4114800"/>
                </a:lnTo>
                <a:lnTo>
                  <a:pt x="0" y="0"/>
                </a:lnTo>
                <a:lnTo>
                  <a:pt x="4665493" y="0"/>
                </a:lnTo>
                <a:lnTo>
                  <a:pt x="466549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23272">
            <a:off x="-82000" y="7924637"/>
            <a:ext cx="1828254" cy="2667327"/>
          </a:xfrm>
          <a:custGeom>
            <a:avLst/>
            <a:gdLst/>
            <a:ahLst/>
            <a:cxnLst/>
            <a:rect r="r" b="b" t="t" l="l"/>
            <a:pathLst>
              <a:path h="2667327" w="1828254">
                <a:moveTo>
                  <a:pt x="0" y="0"/>
                </a:moveTo>
                <a:lnTo>
                  <a:pt x="1828254" y="0"/>
                </a:lnTo>
                <a:lnTo>
                  <a:pt x="1828254" y="2667326"/>
                </a:lnTo>
                <a:lnTo>
                  <a:pt x="0" y="26673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0">
            <a:off x="-432941" y="-695184"/>
            <a:ext cx="1992489" cy="1992489"/>
          </a:xfrm>
          <a:custGeom>
            <a:avLst/>
            <a:gdLst/>
            <a:ahLst/>
            <a:cxnLst/>
            <a:rect r="r" b="b" t="t" l="l"/>
            <a:pathLst>
              <a:path h="1992489" w="1992489">
                <a:moveTo>
                  <a:pt x="0" y="1992489"/>
                </a:moveTo>
                <a:lnTo>
                  <a:pt x="1992489" y="1992489"/>
                </a:lnTo>
                <a:lnTo>
                  <a:pt x="1992489" y="0"/>
                </a:lnTo>
                <a:lnTo>
                  <a:pt x="0" y="0"/>
                </a:lnTo>
                <a:lnTo>
                  <a:pt x="0" y="199248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6887422" y="4357"/>
            <a:ext cx="9500044" cy="5058773"/>
          </a:xfrm>
          <a:custGeom>
            <a:avLst/>
            <a:gdLst/>
            <a:ahLst/>
            <a:cxnLst/>
            <a:rect r="r" b="b" t="t" l="l"/>
            <a:pathLst>
              <a:path h="5058773" w="9500044">
                <a:moveTo>
                  <a:pt x="0" y="0"/>
                </a:moveTo>
                <a:lnTo>
                  <a:pt x="9500044" y="0"/>
                </a:lnTo>
                <a:lnTo>
                  <a:pt x="9500044" y="5058773"/>
                </a:lnTo>
                <a:lnTo>
                  <a:pt x="0" y="5058773"/>
                </a:lnTo>
                <a:lnTo>
                  <a:pt x="0" y="0"/>
                </a:lnTo>
                <a:close/>
              </a:path>
            </a:pathLst>
          </a:custGeom>
          <a:blipFill>
            <a:blip r:embed="rId8"/>
            <a:stretch>
              <a:fillRect l="0" t="0" r="0" b="0"/>
            </a:stretch>
          </a:blipFill>
        </p:spPr>
      </p:sp>
      <p:sp>
        <p:nvSpPr>
          <p:cNvPr name="Freeform 7" id="7"/>
          <p:cNvSpPr/>
          <p:nvPr/>
        </p:nvSpPr>
        <p:spPr>
          <a:xfrm flipH="false" flipV="false" rot="0">
            <a:off x="6887422" y="5282139"/>
            <a:ext cx="9398799" cy="5004861"/>
          </a:xfrm>
          <a:custGeom>
            <a:avLst/>
            <a:gdLst/>
            <a:ahLst/>
            <a:cxnLst/>
            <a:rect r="r" b="b" t="t" l="l"/>
            <a:pathLst>
              <a:path h="5004861" w="9398799">
                <a:moveTo>
                  <a:pt x="0" y="0"/>
                </a:moveTo>
                <a:lnTo>
                  <a:pt x="9398800" y="0"/>
                </a:lnTo>
                <a:lnTo>
                  <a:pt x="9398800" y="5004861"/>
                </a:lnTo>
                <a:lnTo>
                  <a:pt x="0" y="5004861"/>
                </a:lnTo>
                <a:lnTo>
                  <a:pt x="0" y="0"/>
                </a:lnTo>
                <a:close/>
              </a:path>
            </a:pathLst>
          </a:custGeom>
          <a:blipFill>
            <a:blip r:embed="rId9"/>
            <a:stretch>
              <a:fillRect l="0" t="0" r="0" b="0"/>
            </a:stretch>
          </a:blipFill>
        </p:spPr>
      </p:sp>
      <p:sp>
        <p:nvSpPr>
          <p:cNvPr name="TextBox 8" id="8"/>
          <p:cNvSpPr txBox="true"/>
          <p:nvPr/>
        </p:nvSpPr>
        <p:spPr>
          <a:xfrm rot="0">
            <a:off x="832127" y="2086428"/>
            <a:ext cx="3948452" cy="897867"/>
          </a:xfrm>
          <a:prstGeom prst="rect">
            <a:avLst/>
          </a:prstGeom>
        </p:spPr>
        <p:txBody>
          <a:bodyPr anchor="t" rtlCol="false" tIns="0" lIns="0" bIns="0" rIns="0">
            <a:spAutoFit/>
          </a:bodyPr>
          <a:lstStyle/>
          <a:p>
            <a:pPr algn="l">
              <a:lnSpc>
                <a:spcPts val="3445"/>
              </a:lnSpc>
            </a:pPr>
            <a:r>
              <a:rPr lang="en-US" sz="3411" b="true">
                <a:solidFill>
                  <a:srgbClr val="FFFFFF"/>
                </a:solidFill>
                <a:latin typeface="Garet Bold"/>
                <a:ea typeface="Garet Bold"/>
                <a:cs typeface="Garet Bold"/>
                <a:sym typeface="Garet Bold"/>
              </a:rPr>
              <a:t>EXPLORATORY DATA ANALYSIS</a:t>
            </a:r>
          </a:p>
        </p:txBody>
      </p:sp>
      <p:sp>
        <p:nvSpPr>
          <p:cNvPr name="TextBox 9" id="9"/>
          <p:cNvSpPr txBox="true"/>
          <p:nvPr/>
        </p:nvSpPr>
        <p:spPr>
          <a:xfrm rot="0">
            <a:off x="1028700" y="971550"/>
            <a:ext cx="3267241" cy="325755"/>
          </a:xfrm>
          <a:prstGeom prst="rect">
            <a:avLst/>
          </a:prstGeom>
        </p:spPr>
        <p:txBody>
          <a:bodyPr anchor="t" rtlCol="false" tIns="0" lIns="0" bIns="0" rIns="0">
            <a:spAutoFit/>
          </a:bodyPr>
          <a:lstStyle/>
          <a:p>
            <a:pPr algn="l">
              <a:lnSpc>
                <a:spcPts val="2520"/>
              </a:lnSpc>
            </a:pPr>
            <a:r>
              <a:rPr lang="en-US" sz="1800">
                <a:solidFill>
                  <a:srgbClr val="FFFFFF"/>
                </a:solidFill>
                <a:latin typeface="Poppins"/>
                <a:ea typeface="Poppins"/>
                <a:cs typeface="Poppins"/>
                <a:sym typeface="Poppins"/>
              </a:rPr>
              <a:t>PROJECT PRESENTATION</a:t>
            </a:r>
          </a:p>
        </p:txBody>
      </p:sp>
      <p:sp>
        <p:nvSpPr>
          <p:cNvPr name="TextBox 10" id="10"/>
          <p:cNvSpPr txBox="true"/>
          <p:nvPr/>
        </p:nvSpPr>
        <p:spPr>
          <a:xfrm rot="0">
            <a:off x="721599" y="3803593"/>
            <a:ext cx="5269089" cy="2245142"/>
          </a:xfrm>
          <a:prstGeom prst="rect">
            <a:avLst/>
          </a:prstGeom>
        </p:spPr>
        <p:txBody>
          <a:bodyPr anchor="t" rtlCol="false" tIns="0" lIns="0" bIns="0" rIns="0">
            <a:spAutoFit/>
          </a:bodyPr>
          <a:lstStyle/>
          <a:p>
            <a:pPr algn="just">
              <a:lnSpc>
                <a:spcPts val="2996"/>
              </a:lnSpc>
            </a:pPr>
            <a:r>
              <a:rPr lang="en-US" sz="2140" b="true">
                <a:solidFill>
                  <a:srgbClr val="FFFFFF"/>
                </a:solidFill>
                <a:latin typeface="Poppins Bold"/>
                <a:ea typeface="Poppins Bold"/>
                <a:cs typeface="Poppins Bold"/>
                <a:sym typeface="Poppins Bold"/>
              </a:rPr>
              <a:t>Spatial Distribution: What is the spatial distribution of stars, galaxies, and quasars? Are they uniformly distributed, or are there notable patterns (e.g., galaxy clusters, voids)?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0A26">
                <a:alpha val="100000"/>
              </a:srgbClr>
            </a:gs>
            <a:gs pos="100000">
              <a:srgbClr val="10061A">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4239082" y="-28122"/>
            <a:ext cx="4665492" cy="4114800"/>
          </a:xfrm>
          <a:custGeom>
            <a:avLst/>
            <a:gdLst/>
            <a:ahLst/>
            <a:cxnLst/>
            <a:rect r="r" b="b" t="t" l="l"/>
            <a:pathLst>
              <a:path h="4114800" w="4665492">
                <a:moveTo>
                  <a:pt x="0" y="0"/>
                </a:moveTo>
                <a:lnTo>
                  <a:pt x="4665492" y="0"/>
                </a:lnTo>
                <a:lnTo>
                  <a:pt x="46654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5400000">
            <a:off x="-1034003" y="6324081"/>
            <a:ext cx="4665492" cy="4114800"/>
          </a:xfrm>
          <a:custGeom>
            <a:avLst/>
            <a:gdLst/>
            <a:ahLst/>
            <a:cxnLst/>
            <a:rect r="r" b="b" t="t" l="l"/>
            <a:pathLst>
              <a:path h="4114800" w="4665492">
                <a:moveTo>
                  <a:pt x="4665493" y="4114800"/>
                </a:moveTo>
                <a:lnTo>
                  <a:pt x="0" y="4114800"/>
                </a:lnTo>
                <a:lnTo>
                  <a:pt x="0" y="0"/>
                </a:lnTo>
                <a:lnTo>
                  <a:pt x="4665493" y="0"/>
                </a:lnTo>
                <a:lnTo>
                  <a:pt x="466549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23272">
            <a:off x="-82000" y="7924637"/>
            <a:ext cx="1828254" cy="2667327"/>
          </a:xfrm>
          <a:custGeom>
            <a:avLst/>
            <a:gdLst/>
            <a:ahLst/>
            <a:cxnLst/>
            <a:rect r="r" b="b" t="t" l="l"/>
            <a:pathLst>
              <a:path h="2667327" w="1828254">
                <a:moveTo>
                  <a:pt x="0" y="0"/>
                </a:moveTo>
                <a:lnTo>
                  <a:pt x="1828254" y="0"/>
                </a:lnTo>
                <a:lnTo>
                  <a:pt x="1828254" y="2667326"/>
                </a:lnTo>
                <a:lnTo>
                  <a:pt x="0" y="26673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0">
            <a:off x="-432941" y="-695184"/>
            <a:ext cx="1992489" cy="1992489"/>
          </a:xfrm>
          <a:custGeom>
            <a:avLst/>
            <a:gdLst/>
            <a:ahLst/>
            <a:cxnLst/>
            <a:rect r="r" b="b" t="t" l="l"/>
            <a:pathLst>
              <a:path h="1992489" w="1992489">
                <a:moveTo>
                  <a:pt x="0" y="1992489"/>
                </a:moveTo>
                <a:lnTo>
                  <a:pt x="1992489" y="1992489"/>
                </a:lnTo>
                <a:lnTo>
                  <a:pt x="1992489" y="0"/>
                </a:lnTo>
                <a:lnTo>
                  <a:pt x="0" y="0"/>
                </a:lnTo>
                <a:lnTo>
                  <a:pt x="0" y="199248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6895637" y="287932"/>
            <a:ext cx="10195417" cy="9711135"/>
          </a:xfrm>
          <a:custGeom>
            <a:avLst/>
            <a:gdLst/>
            <a:ahLst/>
            <a:cxnLst/>
            <a:rect r="r" b="b" t="t" l="l"/>
            <a:pathLst>
              <a:path h="9711135" w="10195417">
                <a:moveTo>
                  <a:pt x="0" y="0"/>
                </a:moveTo>
                <a:lnTo>
                  <a:pt x="10195417" y="0"/>
                </a:lnTo>
                <a:lnTo>
                  <a:pt x="10195417" y="9711136"/>
                </a:lnTo>
                <a:lnTo>
                  <a:pt x="0" y="9711136"/>
                </a:lnTo>
                <a:lnTo>
                  <a:pt x="0" y="0"/>
                </a:lnTo>
                <a:close/>
              </a:path>
            </a:pathLst>
          </a:custGeom>
          <a:blipFill>
            <a:blip r:embed="rId8"/>
            <a:stretch>
              <a:fillRect l="0" t="0" r="0" b="0"/>
            </a:stretch>
          </a:blipFill>
        </p:spPr>
      </p:sp>
      <p:sp>
        <p:nvSpPr>
          <p:cNvPr name="TextBox 7" id="7"/>
          <p:cNvSpPr txBox="true"/>
          <p:nvPr/>
        </p:nvSpPr>
        <p:spPr>
          <a:xfrm rot="0">
            <a:off x="832127" y="2086428"/>
            <a:ext cx="3948452" cy="897867"/>
          </a:xfrm>
          <a:prstGeom prst="rect">
            <a:avLst/>
          </a:prstGeom>
        </p:spPr>
        <p:txBody>
          <a:bodyPr anchor="t" rtlCol="false" tIns="0" lIns="0" bIns="0" rIns="0">
            <a:spAutoFit/>
          </a:bodyPr>
          <a:lstStyle/>
          <a:p>
            <a:pPr algn="l">
              <a:lnSpc>
                <a:spcPts val="3445"/>
              </a:lnSpc>
            </a:pPr>
            <a:r>
              <a:rPr lang="en-US" sz="3411" b="true">
                <a:solidFill>
                  <a:srgbClr val="FFFFFF"/>
                </a:solidFill>
                <a:latin typeface="Garet Bold"/>
                <a:ea typeface="Garet Bold"/>
                <a:cs typeface="Garet Bold"/>
                <a:sym typeface="Garet Bold"/>
              </a:rPr>
              <a:t>EXPLORATORY DATA ANALYSIS</a:t>
            </a:r>
          </a:p>
        </p:txBody>
      </p:sp>
      <p:sp>
        <p:nvSpPr>
          <p:cNvPr name="TextBox 8" id="8"/>
          <p:cNvSpPr txBox="true"/>
          <p:nvPr/>
        </p:nvSpPr>
        <p:spPr>
          <a:xfrm rot="0">
            <a:off x="1028700" y="971550"/>
            <a:ext cx="3267241" cy="325755"/>
          </a:xfrm>
          <a:prstGeom prst="rect">
            <a:avLst/>
          </a:prstGeom>
        </p:spPr>
        <p:txBody>
          <a:bodyPr anchor="t" rtlCol="false" tIns="0" lIns="0" bIns="0" rIns="0">
            <a:spAutoFit/>
          </a:bodyPr>
          <a:lstStyle/>
          <a:p>
            <a:pPr algn="l">
              <a:lnSpc>
                <a:spcPts val="2520"/>
              </a:lnSpc>
            </a:pPr>
            <a:r>
              <a:rPr lang="en-US" sz="1800">
                <a:solidFill>
                  <a:srgbClr val="FFFFFF"/>
                </a:solidFill>
                <a:latin typeface="Poppins"/>
                <a:ea typeface="Poppins"/>
                <a:cs typeface="Poppins"/>
                <a:sym typeface="Poppins"/>
              </a:rPr>
              <a:t>PROJECT PRESENTATION</a:t>
            </a:r>
          </a:p>
        </p:txBody>
      </p:sp>
      <p:sp>
        <p:nvSpPr>
          <p:cNvPr name="TextBox 9" id="9"/>
          <p:cNvSpPr txBox="true"/>
          <p:nvPr/>
        </p:nvSpPr>
        <p:spPr>
          <a:xfrm rot="0">
            <a:off x="832127" y="4045438"/>
            <a:ext cx="9929082" cy="808805"/>
          </a:xfrm>
          <a:prstGeom prst="rect">
            <a:avLst/>
          </a:prstGeom>
        </p:spPr>
        <p:txBody>
          <a:bodyPr anchor="t" rtlCol="false" tIns="0" lIns="0" bIns="0" rIns="0">
            <a:spAutoFit/>
          </a:bodyPr>
          <a:lstStyle/>
          <a:p>
            <a:pPr algn="just">
              <a:lnSpc>
                <a:spcPts val="6336"/>
              </a:lnSpc>
            </a:pPr>
            <a:r>
              <a:rPr lang="en-US" sz="4526" b="true">
                <a:solidFill>
                  <a:srgbClr val="FFFFFF"/>
                </a:solidFill>
                <a:latin typeface="Poppins Bold"/>
                <a:ea typeface="Poppins Bold"/>
                <a:cs typeface="Poppins Bold"/>
                <a:sym typeface="Poppins Bold"/>
              </a:rPr>
              <a:t>Linearity plot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0A26">
                <a:alpha val="100000"/>
              </a:srgbClr>
            </a:gs>
            <a:gs pos="100000">
              <a:srgbClr val="10061A">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4239082" y="-28122"/>
            <a:ext cx="4665492" cy="4114800"/>
          </a:xfrm>
          <a:custGeom>
            <a:avLst/>
            <a:gdLst/>
            <a:ahLst/>
            <a:cxnLst/>
            <a:rect r="r" b="b" t="t" l="l"/>
            <a:pathLst>
              <a:path h="4114800" w="4665492">
                <a:moveTo>
                  <a:pt x="0" y="0"/>
                </a:moveTo>
                <a:lnTo>
                  <a:pt x="4665492" y="0"/>
                </a:lnTo>
                <a:lnTo>
                  <a:pt x="46654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5400000">
            <a:off x="-1034003" y="6324081"/>
            <a:ext cx="4665492" cy="4114800"/>
          </a:xfrm>
          <a:custGeom>
            <a:avLst/>
            <a:gdLst/>
            <a:ahLst/>
            <a:cxnLst/>
            <a:rect r="r" b="b" t="t" l="l"/>
            <a:pathLst>
              <a:path h="4114800" w="4665492">
                <a:moveTo>
                  <a:pt x="4665493" y="4114800"/>
                </a:moveTo>
                <a:lnTo>
                  <a:pt x="0" y="4114800"/>
                </a:lnTo>
                <a:lnTo>
                  <a:pt x="0" y="0"/>
                </a:lnTo>
                <a:lnTo>
                  <a:pt x="4665493" y="0"/>
                </a:lnTo>
                <a:lnTo>
                  <a:pt x="466549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23272">
            <a:off x="-82000" y="7924637"/>
            <a:ext cx="1828254" cy="2667327"/>
          </a:xfrm>
          <a:custGeom>
            <a:avLst/>
            <a:gdLst/>
            <a:ahLst/>
            <a:cxnLst/>
            <a:rect r="r" b="b" t="t" l="l"/>
            <a:pathLst>
              <a:path h="2667327" w="1828254">
                <a:moveTo>
                  <a:pt x="0" y="0"/>
                </a:moveTo>
                <a:lnTo>
                  <a:pt x="1828254" y="0"/>
                </a:lnTo>
                <a:lnTo>
                  <a:pt x="1828254" y="2667326"/>
                </a:lnTo>
                <a:lnTo>
                  <a:pt x="0" y="26673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0">
            <a:off x="-432941" y="-695184"/>
            <a:ext cx="1992489" cy="1992489"/>
          </a:xfrm>
          <a:custGeom>
            <a:avLst/>
            <a:gdLst/>
            <a:ahLst/>
            <a:cxnLst/>
            <a:rect r="r" b="b" t="t" l="l"/>
            <a:pathLst>
              <a:path h="1992489" w="1992489">
                <a:moveTo>
                  <a:pt x="0" y="1992489"/>
                </a:moveTo>
                <a:lnTo>
                  <a:pt x="1992489" y="1992489"/>
                </a:lnTo>
                <a:lnTo>
                  <a:pt x="1992489" y="0"/>
                </a:lnTo>
                <a:lnTo>
                  <a:pt x="0" y="0"/>
                </a:lnTo>
                <a:lnTo>
                  <a:pt x="0" y="199248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092223" y="580759"/>
            <a:ext cx="6314806" cy="4199346"/>
          </a:xfrm>
          <a:custGeom>
            <a:avLst/>
            <a:gdLst/>
            <a:ahLst/>
            <a:cxnLst/>
            <a:rect r="r" b="b" t="t" l="l"/>
            <a:pathLst>
              <a:path h="4199346" w="6314806">
                <a:moveTo>
                  <a:pt x="0" y="0"/>
                </a:moveTo>
                <a:lnTo>
                  <a:pt x="6314806" y="0"/>
                </a:lnTo>
                <a:lnTo>
                  <a:pt x="6314806" y="4199346"/>
                </a:lnTo>
                <a:lnTo>
                  <a:pt x="0" y="4199346"/>
                </a:lnTo>
                <a:lnTo>
                  <a:pt x="0" y="0"/>
                </a:lnTo>
                <a:close/>
              </a:path>
            </a:pathLst>
          </a:custGeom>
          <a:blipFill>
            <a:blip r:embed="rId8"/>
            <a:stretch>
              <a:fillRect l="0" t="0" r="0" b="0"/>
            </a:stretch>
          </a:blipFill>
        </p:spPr>
      </p:sp>
      <p:sp>
        <p:nvSpPr>
          <p:cNvPr name="Freeform 7" id="7"/>
          <p:cNvSpPr/>
          <p:nvPr/>
        </p:nvSpPr>
        <p:spPr>
          <a:xfrm flipH="false" flipV="false" rot="0">
            <a:off x="11697317" y="580759"/>
            <a:ext cx="6339731" cy="4200072"/>
          </a:xfrm>
          <a:custGeom>
            <a:avLst/>
            <a:gdLst/>
            <a:ahLst/>
            <a:cxnLst/>
            <a:rect r="r" b="b" t="t" l="l"/>
            <a:pathLst>
              <a:path h="4200072" w="6339731">
                <a:moveTo>
                  <a:pt x="0" y="0"/>
                </a:moveTo>
                <a:lnTo>
                  <a:pt x="6339731" y="0"/>
                </a:lnTo>
                <a:lnTo>
                  <a:pt x="6339731" y="4200071"/>
                </a:lnTo>
                <a:lnTo>
                  <a:pt x="0" y="4200071"/>
                </a:lnTo>
                <a:lnTo>
                  <a:pt x="0" y="0"/>
                </a:lnTo>
                <a:close/>
              </a:path>
            </a:pathLst>
          </a:custGeom>
          <a:blipFill>
            <a:blip r:embed="rId9"/>
            <a:stretch>
              <a:fillRect l="0" t="0" r="0" b="0"/>
            </a:stretch>
          </a:blipFill>
        </p:spPr>
      </p:sp>
      <p:sp>
        <p:nvSpPr>
          <p:cNvPr name="Freeform 8" id="8"/>
          <p:cNvSpPr/>
          <p:nvPr/>
        </p:nvSpPr>
        <p:spPr>
          <a:xfrm flipH="false" flipV="false" rot="0">
            <a:off x="8034573" y="5143500"/>
            <a:ext cx="7325488" cy="4871450"/>
          </a:xfrm>
          <a:custGeom>
            <a:avLst/>
            <a:gdLst/>
            <a:ahLst/>
            <a:cxnLst/>
            <a:rect r="r" b="b" t="t" l="l"/>
            <a:pathLst>
              <a:path h="4871450" w="7325488">
                <a:moveTo>
                  <a:pt x="0" y="0"/>
                </a:moveTo>
                <a:lnTo>
                  <a:pt x="7325488" y="0"/>
                </a:lnTo>
                <a:lnTo>
                  <a:pt x="7325488" y="4871450"/>
                </a:lnTo>
                <a:lnTo>
                  <a:pt x="0" y="4871450"/>
                </a:lnTo>
                <a:lnTo>
                  <a:pt x="0" y="0"/>
                </a:lnTo>
                <a:close/>
              </a:path>
            </a:pathLst>
          </a:custGeom>
          <a:blipFill>
            <a:blip r:embed="rId10"/>
            <a:stretch>
              <a:fillRect l="0" t="0" r="0" b="0"/>
            </a:stretch>
          </a:blipFill>
        </p:spPr>
      </p:sp>
      <p:sp>
        <p:nvSpPr>
          <p:cNvPr name="TextBox 9" id="9"/>
          <p:cNvSpPr txBox="true"/>
          <p:nvPr/>
        </p:nvSpPr>
        <p:spPr>
          <a:xfrm rot="0">
            <a:off x="563303" y="3064192"/>
            <a:ext cx="3364534" cy="1297832"/>
          </a:xfrm>
          <a:prstGeom prst="rect">
            <a:avLst/>
          </a:prstGeom>
        </p:spPr>
        <p:txBody>
          <a:bodyPr anchor="t" rtlCol="false" tIns="0" lIns="0" bIns="0" rIns="0">
            <a:spAutoFit/>
          </a:bodyPr>
          <a:lstStyle/>
          <a:p>
            <a:pPr algn="l">
              <a:lnSpc>
                <a:spcPts val="3355"/>
              </a:lnSpc>
            </a:pPr>
            <a:r>
              <a:rPr lang="en-US" sz="3322" b="true">
                <a:solidFill>
                  <a:srgbClr val="FFFFFF"/>
                </a:solidFill>
                <a:latin typeface="Garet Bold"/>
                <a:ea typeface="Garet Bold"/>
                <a:cs typeface="Garet Bold"/>
                <a:sym typeface="Garet Bold"/>
              </a:rPr>
              <a:t>EXPLORATORY DATA ANALYSIS</a:t>
            </a:r>
          </a:p>
        </p:txBody>
      </p:sp>
      <p:sp>
        <p:nvSpPr>
          <p:cNvPr name="TextBox 10" id="10"/>
          <p:cNvSpPr txBox="true"/>
          <p:nvPr/>
        </p:nvSpPr>
        <p:spPr>
          <a:xfrm rot="0">
            <a:off x="1028700" y="971550"/>
            <a:ext cx="3267241" cy="325755"/>
          </a:xfrm>
          <a:prstGeom prst="rect">
            <a:avLst/>
          </a:prstGeom>
        </p:spPr>
        <p:txBody>
          <a:bodyPr anchor="t" rtlCol="false" tIns="0" lIns="0" bIns="0" rIns="0">
            <a:spAutoFit/>
          </a:bodyPr>
          <a:lstStyle/>
          <a:p>
            <a:pPr algn="l">
              <a:lnSpc>
                <a:spcPts val="2520"/>
              </a:lnSpc>
            </a:pPr>
            <a:r>
              <a:rPr lang="en-US" sz="1800">
                <a:solidFill>
                  <a:srgbClr val="FFFFFF"/>
                </a:solidFill>
                <a:latin typeface="Poppins"/>
                <a:ea typeface="Poppins"/>
                <a:cs typeface="Poppins"/>
                <a:sym typeface="Poppins"/>
              </a:rPr>
              <a:t>PROJECT PRESENTATION</a:t>
            </a:r>
          </a:p>
        </p:txBody>
      </p:sp>
      <p:sp>
        <p:nvSpPr>
          <p:cNvPr name="TextBox 11" id="11"/>
          <p:cNvSpPr txBox="true"/>
          <p:nvPr/>
        </p:nvSpPr>
        <p:spPr>
          <a:xfrm rot="0">
            <a:off x="2245570" y="6132131"/>
            <a:ext cx="4810147" cy="1583055"/>
          </a:xfrm>
          <a:prstGeom prst="rect">
            <a:avLst/>
          </a:prstGeom>
        </p:spPr>
        <p:txBody>
          <a:bodyPr anchor="t" rtlCol="false" tIns="0" lIns="0" bIns="0" rIns="0">
            <a:spAutoFit/>
          </a:bodyPr>
          <a:lstStyle/>
          <a:p>
            <a:pPr algn="just">
              <a:lnSpc>
                <a:spcPts val="2520"/>
              </a:lnSpc>
            </a:pPr>
            <a:r>
              <a:rPr lang="en-US" sz="1800" b="true">
                <a:solidFill>
                  <a:srgbClr val="FFFFFF"/>
                </a:solidFill>
                <a:latin typeface="Poppins Bold"/>
                <a:ea typeface="Poppins Bold"/>
                <a:cs typeface="Poppins Bold"/>
                <a:sym typeface="Poppins Bold"/>
              </a:rPr>
              <a:t>Spectral Properties: How do the spectra of stars, galaxies, and quasars differ? Are there specific patterns or ranges of wavelength values that uniquely identify each class?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0A26">
                <a:alpha val="100000"/>
              </a:srgbClr>
            </a:gs>
            <a:gs pos="100000">
              <a:srgbClr val="10061A">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4239082" y="-28122"/>
            <a:ext cx="4665492" cy="4114800"/>
          </a:xfrm>
          <a:custGeom>
            <a:avLst/>
            <a:gdLst/>
            <a:ahLst/>
            <a:cxnLst/>
            <a:rect r="r" b="b" t="t" l="l"/>
            <a:pathLst>
              <a:path h="4114800" w="4665492">
                <a:moveTo>
                  <a:pt x="0" y="0"/>
                </a:moveTo>
                <a:lnTo>
                  <a:pt x="4665492" y="0"/>
                </a:lnTo>
                <a:lnTo>
                  <a:pt x="46654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5400000">
            <a:off x="-1034003" y="6324081"/>
            <a:ext cx="4665492" cy="4114800"/>
          </a:xfrm>
          <a:custGeom>
            <a:avLst/>
            <a:gdLst/>
            <a:ahLst/>
            <a:cxnLst/>
            <a:rect r="r" b="b" t="t" l="l"/>
            <a:pathLst>
              <a:path h="4114800" w="4665492">
                <a:moveTo>
                  <a:pt x="4665493" y="4114800"/>
                </a:moveTo>
                <a:lnTo>
                  <a:pt x="0" y="4114800"/>
                </a:lnTo>
                <a:lnTo>
                  <a:pt x="0" y="0"/>
                </a:lnTo>
                <a:lnTo>
                  <a:pt x="4665493" y="0"/>
                </a:lnTo>
                <a:lnTo>
                  <a:pt x="466549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23272">
            <a:off x="-82000" y="7924637"/>
            <a:ext cx="1828254" cy="2667327"/>
          </a:xfrm>
          <a:custGeom>
            <a:avLst/>
            <a:gdLst/>
            <a:ahLst/>
            <a:cxnLst/>
            <a:rect r="r" b="b" t="t" l="l"/>
            <a:pathLst>
              <a:path h="2667327" w="1828254">
                <a:moveTo>
                  <a:pt x="0" y="0"/>
                </a:moveTo>
                <a:lnTo>
                  <a:pt x="1828254" y="0"/>
                </a:lnTo>
                <a:lnTo>
                  <a:pt x="1828254" y="2667326"/>
                </a:lnTo>
                <a:lnTo>
                  <a:pt x="0" y="26673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0">
            <a:off x="-432941" y="-695184"/>
            <a:ext cx="1992489" cy="1992489"/>
          </a:xfrm>
          <a:custGeom>
            <a:avLst/>
            <a:gdLst/>
            <a:ahLst/>
            <a:cxnLst/>
            <a:rect r="r" b="b" t="t" l="l"/>
            <a:pathLst>
              <a:path h="1992489" w="1992489">
                <a:moveTo>
                  <a:pt x="0" y="1992489"/>
                </a:moveTo>
                <a:lnTo>
                  <a:pt x="1992489" y="1992489"/>
                </a:lnTo>
                <a:lnTo>
                  <a:pt x="1992489" y="0"/>
                </a:lnTo>
                <a:lnTo>
                  <a:pt x="0" y="0"/>
                </a:lnTo>
                <a:lnTo>
                  <a:pt x="0" y="199248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6435322" y="1441576"/>
            <a:ext cx="10643079" cy="6771659"/>
          </a:xfrm>
          <a:custGeom>
            <a:avLst/>
            <a:gdLst/>
            <a:ahLst/>
            <a:cxnLst/>
            <a:rect r="r" b="b" t="t" l="l"/>
            <a:pathLst>
              <a:path h="6771659" w="10643079">
                <a:moveTo>
                  <a:pt x="0" y="0"/>
                </a:moveTo>
                <a:lnTo>
                  <a:pt x="10643079" y="0"/>
                </a:lnTo>
                <a:lnTo>
                  <a:pt x="10643079" y="6771659"/>
                </a:lnTo>
                <a:lnTo>
                  <a:pt x="0" y="6771659"/>
                </a:lnTo>
                <a:lnTo>
                  <a:pt x="0" y="0"/>
                </a:lnTo>
                <a:close/>
              </a:path>
            </a:pathLst>
          </a:custGeom>
          <a:blipFill>
            <a:blip r:embed="rId8"/>
            <a:stretch>
              <a:fillRect l="0" t="0" r="0" b="0"/>
            </a:stretch>
          </a:blipFill>
        </p:spPr>
      </p:sp>
      <p:sp>
        <p:nvSpPr>
          <p:cNvPr name="TextBox 7" id="7"/>
          <p:cNvSpPr txBox="true"/>
          <p:nvPr/>
        </p:nvSpPr>
        <p:spPr>
          <a:xfrm rot="0">
            <a:off x="832127" y="2086428"/>
            <a:ext cx="3948452" cy="897867"/>
          </a:xfrm>
          <a:prstGeom prst="rect">
            <a:avLst/>
          </a:prstGeom>
        </p:spPr>
        <p:txBody>
          <a:bodyPr anchor="t" rtlCol="false" tIns="0" lIns="0" bIns="0" rIns="0">
            <a:spAutoFit/>
          </a:bodyPr>
          <a:lstStyle/>
          <a:p>
            <a:pPr algn="l">
              <a:lnSpc>
                <a:spcPts val="3445"/>
              </a:lnSpc>
            </a:pPr>
            <a:r>
              <a:rPr lang="en-US" sz="3411" b="true">
                <a:solidFill>
                  <a:srgbClr val="FFFFFF"/>
                </a:solidFill>
                <a:latin typeface="Garet Bold"/>
                <a:ea typeface="Garet Bold"/>
                <a:cs typeface="Garet Bold"/>
                <a:sym typeface="Garet Bold"/>
              </a:rPr>
              <a:t>EXPLORATORY DATA ANALYSIS</a:t>
            </a:r>
          </a:p>
        </p:txBody>
      </p:sp>
      <p:sp>
        <p:nvSpPr>
          <p:cNvPr name="TextBox 8" id="8"/>
          <p:cNvSpPr txBox="true"/>
          <p:nvPr/>
        </p:nvSpPr>
        <p:spPr>
          <a:xfrm rot="0">
            <a:off x="1028700" y="971550"/>
            <a:ext cx="3267241" cy="325755"/>
          </a:xfrm>
          <a:prstGeom prst="rect">
            <a:avLst/>
          </a:prstGeom>
        </p:spPr>
        <p:txBody>
          <a:bodyPr anchor="t" rtlCol="false" tIns="0" lIns="0" bIns="0" rIns="0">
            <a:spAutoFit/>
          </a:bodyPr>
          <a:lstStyle/>
          <a:p>
            <a:pPr algn="l">
              <a:lnSpc>
                <a:spcPts val="2520"/>
              </a:lnSpc>
            </a:pPr>
            <a:r>
              <a:rPr lang="en-US" sz="1800">
                <a:solidFill>
                  <a:srgbClr val="FFFFFF"/>
                </a:solidFill>
                <a:latin typeface="Poppins"/>
                <a:ea typeface="Poppins"/>
                <a:cs typeface="Poppins"/>
                <a:sym typeface="Poppins"/>
              </a:rPr>
              <a:t>PROJECT PRESENTATION</a:t>
            </a:r>
          </a:p>
        </p:txBody>
      </p:sp>
      <p:sp>
        <p:nvSpPr>
          <p:cNvPr name="TextBox 9" id="9"/>
          <p:cNvSpPr txBox="true"/>
          <p:nvPr/>
        </p:nvSpPr>
        <p:spPr>
          <a:xfrm rot="0">
            <a:off x="832127" y="3699084"/>
            <a:ext cx="3948452" cy="1897380"/>
          </a:xfrm>
          <a:prstGeom prst="rect">
            <a:avLst/>
          </a:prstGeom>
        </p:spPr>
        <p:txBody>
          <a:bodyPr anchor="t" rtlCol="false" tIns="0" lIns="0" bIns="0" rIns="0">
            <a:spAutoFit/>
          </a:bodyPr>
          <a:lstStyle/>
          <a:p>
            <a:pPr algn="just">
              <a:lnSpc>
                <a:spcPts val="2520"/>
              </a:lnSpc>
            </a:pPr>
            <a:r>
              <a:rPr lang="en-US" sz="1800" b="true">
                <a:solidFill>
                  <a:srgbClr val="FFFFFF"/>
                </a:solidFill>
                <a:latin typeface="Poppins Bold"/>
                <a:ea typeface="Poppins Bold"/>
                <a:cs typeface="Poppins Bold"/>
                <a:sym typeface="Poppins Bold"/>
              </a:rPr>
              <a:t>Redshift Distribution: What is the redshift distribution of galaxies and quasars? How does it differ between the two, and what does this tell us about their locations in the universe?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0A26">
                <a:alpha val="100000"/>
              </a:srgbClr>
            </a:gs>
            <a:gs pos="100000">
              <a:srgbClr val="10061A">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4239082" y="-28122"/>
            <a:ext cx="4665492" cy="4114800"/>
          </a:xfrm>
          <a:custGeom>
            <a:avLst/>
            <a:gdLst/>
            <a:ahLst/>
            <a:cxnLst/>
            <a:rect r="r" b="b" t="t" l="l"/>
            <a:pathLst>
              <a:path h="4114800" w="4665492">
                <a:moveTo>
                  <a:pt x="0" y="0"/>
                </a:moveTo>
                <a:lnTo>
                  <a:pt x="4665492" y="0"/>
                </a:lnTo>
                <a:lnTo>
                  <a:pt x="46654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5400000">
            <a:off x="-1034003" y="6324081"/>
            <a:ext cx="4665492" cy="4114800"/>
          </a:xfrm>
          <a:custGeom>
            <a:avLst/>
            <a:gdLst/>
            <a:ahLst/>
            <a:cxnLst/>
            <a:rect r="r" b="b" t="t" l="l"/>
            <a:pathLst>
              <a:path h="4114800" w="4665492">
                <a:moveTo>
                  <a:pt x="4665493" y="4114800"/>
                </a:moveTo>
                <a:lnTo>
                  <a:pt x="0" y="4114800"/>
                </a:lnTo>
                <a:lnTo>
                  <a:pt x="0" y="0"/>
                </a:lnTo>
                <a:lnTo>
                  <a:pt x="4665493" y="0"/>
                </a:lnTo>
                <a:lnTo>
                  <a:pt x="466549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37931" y="2352344"/>
            <a:ext cx="3475862" cy="2009680"/>
          </a:xfrm>
          <a:custGeom>
            <a:avLst/>
            <a:gdLst/>
            <a:ahLst/>
            <a:cxnLst/>
            <a:rect r="r" b="b" t="t" l="l"/>
            <a:pathLst>
              <a:path h="2009680" w="3475862">
                <a:moveTo>
                  <a:pt x="0" y="0"/>
                </a:moveTo>
                <a:lnTo>
                  <a:pt x="3475862" y="0"/>
                </a:lnTo>
                <a:lnTo>
                  <a:pt x="3475862" y="2009680"/>
                </a:lnTo>
                <a:lnTo>
                  <a:pt x="0" y="20096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9827390">
            <a:off x="3885777" y="-727659"/>
            <a:ext cx="1742845" cy="1817831"/>
          </a:xfrm>
          <a:custGeom>
            <a:avLst/>
            <a:gdLst/>
            <a:ahLst/>
            <a:cxnLst/>
            <a:rect r="r" b="b" t="t" l="l"/>
            <a:pathLst>
              <a:path h="1817831" w="1742845">
                <a:moveTo>
                  <a:pt x="0" y="0"/>
                </a:moveTo>
                <a:lnTo>
                  <a:pt x="1742845" y="0"/>
                </a:lnTo>
                <a:lnTo>
                  <a:pt x="1742845" y="1817831"/>
                </a:lnTo>
                <a:lnTo>
                  <a:pt x="0" y="1817831"/>
                </a:lnTo>
                <a:lnTo>
                  <a:pt x="0" y="0"/>
                </a:lnTo>
                <a:close/>
              </a:path>
            </a:pathLst>
          </a:custGeom>
          <a:blipFill>
            <a:blip r:embed="rId6"/>
            <a:stretch>
              <a:fillRect l="0" t="0" r="0" b="0"/>
            </a:stretch>
          </a:blipFill>
        </p:spPr>
      </p:sp>
      <p:sp>
        <p:nvSpPr>
          <p:cNvPr name="Freeform 6" id="6"/>
          <p:cNvSpPr/>
          <p:nvPr/>
        </p:nvSpPr>
        <p:spPr>
          <a:xfrm flipH="false" flipV="false" rot="-1337395">
            <a:off x="16848765" y="-187641"/>
            <a:ext cx="1601240" cy="1671123"/>
          </a:xfrm>
          <a:custGeom>
            <a:avLst/>
            <a:gdLst/>
            <a:ahLst/>
            <a:cxnLst/>
            <a:rect r="r" b="b" t="t" l="l"/>
            <a:pathLst>
              <a:path h="1671123" w="1601240">
                <a:moveTo>
                  <a:pt x="0" y="0"/>
                </a:moveTo>
                <a:lnTo>
                  <a:pt x="1601240" y="0"/>
                </a:lnTo>
                <a:lnTo>
                  <a:pt x="1601240" y="1671123"/>
                </a:lnTo>
                <a:lnTo>
                  <a:pt x="0" y="16711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3001996" y="2352344"/>
            <a:ext cx="12621360" cy="6212212"/>
          </a:xfrm>
          <a:custGeom>
            <a:avLst/>
            <a:gdLst/>
            <a:ahLst/>
            <a:cxnLst/>
            <a:rect r="r" b="b" t="t" l="l"/>
            <a:pathLst>
              <a:path h="6212212" w="12621360">
                <a:moveTo>
                  <a:pt x="0" y="0"/>
                </a:moveTo>
                <a:lnTo>
                  <a:pt x="12621360" y="0"/>
                </a:lnTo>
                <a:lnTo>
                  <a:pt x="12621360" y="6212212"/>
                </a:lnTo>
                <a:lnTo>
                  <a:pt x="0" y="6212212"/>
                </a:lnTo>
                <a:lnTo>
                  <a:pt x="0" y="0"/>
                </a:lnTo>
                <a:close/>
              </a:path>
            </a:pathLst>
          </a:custGeom>
          <a:blipFill>
            <a:blip r:embed="rId9"/>
            <a:stretch>
              <a:fillRect l="0" t="-21563" r="0" b="0"/>
            </a:stretch>
          </a:blipFill>
        </p:spPr>
      </p:sp>
      <p:sp>
        <p:nvSpPr>
          <p:cNvPr name="TextBox 8" id="8"/>
          <p:cNvSpPr txBox="true"/>
          <p:nvPr/>
        </p:nvSpPr>
        <p:spPr>
          <a:xfrm rot="0">
            <a:off x="5682382" y="884147"/>
            <a:ext cx="7585604" cy="633912"/>
          </a:xfrm>
          <a:prstGeom prst="rect">
            <a:avLst/>
          </a:prstGeom>
        </p:spPr>
        <p:txBody>
          <a:bodyPr anchor="t" rtlCol="false" tIns="0" lIns="0" bIns="0" rIns="0">
            <a:spAutoFit/>
          </a:bodyPr>
          <a:lstStyle/>
          <a:p>
            <a:pPr algn="ctr">
              <a:lnSpc>
                <a:spcPts val="4717"/>
              </a:lnSpc>
            </a:pPr>
            <a:r>
              <a:rPr lang="en-US" b="true" sz="4670">
                <a:solidFill>
                  <a:srgbClr val="FFFFFF"/>
                </a:solidFill>
                <a:latin typeface="Garet Bold"/>
                <a:ea typeface="Garet Bold"/>
                <a:cs typeface="Garet Bold"/>
                <a:sym typeface="Garet Bold"/>
              </a:rPr>
              <a:t>FEATURE ENGINEERING</a:t>
            </a:r>
          </a:p>
        </p:txBody>
      </p:sp>
      <p:sp>
        <p:nvSpPr>
          <p:cNvPr name="TextBox 9" id="9"/>
          <p:cNvSpPr txBox="true"/>
          <p:nvPr/>
        </p:nvSpPr>
        <p:spPr>
          <a:xfrm rot="0">
            <a:off x="1028700" y="971550"/>
            <a:ext cx="3267241" cy="325755"/>
          </a:xfrm>
          <a:prstGeom prst="rect">
            <a:avLst/>
          </a:prstGeom>
        </p:spPr>
        <p:txBody>
          <a:bodyPr anchor="t" rtlCol="false" tIns="0" lIns="0" bIns="0" rIns="0">
            <a:spAutoFit/>
          </a:bodyPr>
          <a:lstStyle/>
          <a:p>
            <a:pPr algn="l">
              <a:lnSpc>
                <a:spcPts val="2520"/>
              </a:lnSpc>
            </a:pPr>
            <a:r>
              <a:rPr lang="en-US" sz="1800">
                <a:solidFill>
                  <a:srgbClr val="FFFFFF"/>
                </a:solidFill>
                <a:latin typeface="Poppins"/>
                <a:ea typeface="Poppins"/>
                <a:cs typeface="Poppins"/>
                <a:sym typeface="Poppins"/>
              </a:rPr>
              <a:t>PROJECT PRESENTATION</a:t>
            </a:r>
          </a:p>
        </p:txBody>
      </p:sp>
      <p:grpSp>
        <p:nvGrpSpPr>
          <p:cNvPr name="Group 10" id="10"/>
          <p:cNvGrpSpPr/>
          <p:nvPr/>
        </p:nvGrpSpPr>
        <p:grpSpPr>
          <a:xfrm rot="0">
            <a:off x="-257733" y="7196377"/>
            <a:ext cx="18803467" cy="5270728"/>
            <a:chOff x="0" y="0"/>
            <a:chExt cx="25071289" cy="7027637"/>
          </a:xfrm>
        </p:grpSpPr>
        <p:pic>
          <p:nvPicPr>
            <p:cNvPr name="Picture 11" id="11"/>
            <p:cNvPicPr>
              <a:picLocks noChangeAspect="true"/>
            </p:cNvPicPr>
            <p:nvPr/>
          </p:nvPicPr>
          <p:blipFill>
            <a:blip r:embed="rId10"/>
            <a:srcRect l="0" t="0" r="0" b="0"/>
            <a:stretch>
              <a:fillRect/>
            </a:stretch>
          </p:blipFill>
          <p:spPr>
            <a:xfrm flipH="false" flipV="false" rot="-10798857">
              <a:off x="12535644" y="6247"/>
              <a:ext cx="12534479" cy="7019308"/>
            </a:xfrm>
            <a:prstGeom prst="rect">
              <a:avLst/>
            </a:prstGeom>
          </p:spPr>
        </p:pic>
        <p:pic>
          <p:nvPicPr>
            <p:cNvPr name="Picture 12" id="12"/>
            <p:cNvPicPr>
              <a:picLocks noChangeAspect="true"/>
            </p:cNvPicPr>
            <p:nvPr/>
          </p:nvPicPr>
          <p:blipFill>
            <a:blip r:embed="rId10"/>
            <a:srcRect l="0" t="0" r="0" b="0"/>
            <a:stretch>
              <a:fillRect/>
            </a:stretch>
          </p:blipFill>
          <p:spPr>
            <a:xfrm flipH="false" flipV="false" rot="-10798857">
              <a:off x="1166" y="2082"/>
              <a:ext cx="12534479" cy="7019308"/>
            </a:xfrm>
            <a:prstGeom prst="rect">
              <a:avLst/>
            </a:prstGeom>
          </p:spPr>
        </p:pic>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0A26">
                <a:alpha val="100000"/>
              </a:srgbClr>
            </a:gs>
            <a:gs pos="100000">
              <a:srgbClr val="10061A">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15467" y="0"/>
            <a:ext cx="18803467" cy="5270728"/>
            <a:chOff x="0" y="0"/>
            <a:chExt cx="25071289" cy="7027637"/>
          </a:xfrm>
        </p:grpSpPr>
        <p:pic>
          <p:nvPicPr>
            <p:cNvPr name="Picture 3" id="3"/>
            <p:cNvPicPr>
              <a:picLocks noChangeAspect="true"/>
            </p:cNvPicPr>
            <p:nvPr/>
          </p:nvPicPr>
          <p:blipFill>
            <a:blip r:embed="rId2"/>
            <a:srcRect l="0" t="0" r="0" b="0"/>
            <a:stretch>
              <a:fillRect/>
            </a:stretch>
          </p:blipFill>
          <p:spPr>
            <a:xfrm flipH="false" flipV="false" rot="-10798857">
              <a:off x="12535644" y="6247"/>
              <a:ext cx="12534479" cy="7019308"/>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10798857">
              <a:off x="1166" y="2082"/>
              <a:ext cx="12534479" cy="7019308"/>
            </a:xfrm>
            <a:prstGeom prst="rect">
              <a:avLst/>
            </a:prstGeom>
          </p:spPr>
        </p:pic>
      </p:grpSp>
      <p:sp>
        <p:nvSpPr>
          <p:cNvPr name="Freeform 5" id="5"/>
          <p:cNvSpPr/>
          <p:nvPr/>
        </p:nvSpPr>
        <p:spPr>
          <a:xfrm flipH="false" flipV="false" rot="5400000">
            <a:off x="14239082" y="-28122"/>
            <a:ext cx="4665492" cy="4114800"/>
          </a:xfrm>
          <a:custGeom>
            <a:avLst/>
            <a:gdLst/>
            <a:ahLst/>
            <a:cxnLst/>
            <a:rect r="r" b="b" t="t" l="l"/>
            <a:pathLst>
              <a:path h="4114800" w="4665492">
                <a:moveTo>
                  <a:pt x="0" y="0"/>
                </a:moveTo>
                <a:lnTo>
                  <a:pt x="4665492" y="0"/>
                </a:lnTo>
                <a:lnTo>
                  <a:pt x="466549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true" rot="5400000">
            <a:off x="-1034003" y="6324081"/>
            <a:ext cx="4665492" cy="4114800"/>
          </a:xfrm>
          <a:custGeom>
            <a:avLst/>
            <a:gdLst/>
            <a:ahLst/>
            <a:cxnLst/>
            <a:rect r="r" b="b" t="t" l="l"/>
            <a:pathLst>
              <a:path h="4114800" w="4665492">
                <a:moveTo>
                  <a:pt x="4665493" y="4114800"/>
                </a:moveTo>
                <a:lnTo>
                  <a:pt x="0" y="4114800"/>
                </a:lnTo>
                <a:lnTo>
                  <a:pt x="0" y="0"/>
                </a:lnTo>
                <a:lnTo>
                  <a:pt x="4665493" y="0"/>
                </a:lnTo>
                <a:lnTo>
                  <a:pt x="4665493"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88984" y="8381481"/>
            <a:ext cx="3475862" cy="2009680"/>
          </a:xfrm>
          <a:custGeom>
            <a:avLst/>
            <a:gdLst/>
            <a:ahLst/>
            <a:cxnLst/>
            <a:rect r="r" b="b" t="t" l="l"/>
            <a:pathLst>
              <a:path h="2009680" w="3475862">
                <a:moveTo>
                  <a:pt x="0" y="0"/>
                </a:moveTo>
                <a:lnTo>
                  <a:pt x="3475862" y="0"/>
                </a:lnTo>
                <a:lnTo>
                  <a:pt x="3475862" y="2009680"/>
                </a:lnTo>
                <a:lnTo>
                  <a:pt x="0" y="20096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9827390">
            <a:off x="3885777" y="-727659"/>
            <a:ext cx="1742845" cy="1817831"/>
          </a:xfrm>
          <a:custGeom>
            <a:avLst/>
            <a:gdLst/>
            <a:ahLst/>
            <a:cxnLst/>
            <a:rect r="r" b="b" t="t" l="l"/>
            <a:pathLst>
              <a:path h="1817831" w="1742845">
                <a:moveTo>
                  <a:pt x="0" y="0"/>
                </a:moveTo>
                <a:lnTo>
                  <a:pt x="1742845" y="0"/>
                </a:lnTo>
                <a:lnTo>
                  <a:pt x="1742845" y="1817831"/>
                </a:lnTo>
                <a:lnTo>
                  <a:pt x="0" y="1817831"/>
                </a:lnTo>
                <a:lnTo>
                  <a:pt x="0" y="0"/>
                </a:lnTo>
                <a:close/>
              </a:path>
            </a:pathLst>
          </a:custGeom>
          <a:blipFill>
            <a:blip r:embed="rId7"/>
            <a:stretch>
              <a:fillRect l="0" t="0" r="0" b="0"/>
            </a:stretch>
          </a:blipFill>
        </p:spPr>
      </p:sp>
      <p:sp>
        <p:nvSpPr>
          <p:cNvPr name="Freeform 9" id="9"/>
          <p:cNvSpPr/>
          <p:nvPr/>
        </p:nvSpPr>
        <p:spPr>
          <a:xfrm flipH="false" flipV="false" rot="-1337395">
            <a:off x="16848765" y="-187641"/>
            <a:ext cx="1601240" cy="1671123"/>
          </a:xfrm>
          <a:custGeom>
            <a:avLst/>
            <a:gdLst/>
            <a:ahLst/>
            <a:cxnLst/>
            <a:rect r="r" b="b" t="t" l="l"/>
            <a:pathLst>
              <a:path h="1671123" w="1601240">
                <a:moveTo>
                  <a:pt x="0" y="0"/>
                </a:moveTo>
                <a:lnTo>
                  <a:pt x="1601240" y="0"/>
                </a:lnTo>
                <a:lnTo>
                  <a:pt x="1601240" y="1671123"/>
                </a:lnTo>
                <a:lnTo>
                  <a:pt x="0" y="16711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5682382" y="884147"/>
            <a:ext cx="7585604" cy="633912"/>
          </a:xfrm>
          <a:prstGeom prst="rect">
            <a:avLst/>
          </a:prstGeom>
        </p:spPr>
        <p:txBody>
          <a:bodyPr anchor="t" rtlCol="false" tIns="0" lIns="0" bIns="0" rIns="0">
            <a:spAutoFit/>
          </a:bodyPr>
          <a:lstStyle/>
          <a:p>
            <a:pPr algn="ctr">
              <a:lnSpc>
                <a:spcPts val="4717"/>
              </a:lnSpc>
            </a:pPr>
            <a:r>
              <a:rPr lang="en-US" b="true" sz="4670">
                <a:solidFill>
                  <a:srgbClr val="FFFFFF"/>
                </a:solidFill>
                <a:latin typeface="Garet Bold"/>
                <a:ea typeface="Garet Bold"/>
                <a:cs typeface="Garet Bold"/>
                <a:sym typeface="Garet Bold"/>
              </a:rPr>
              <a:t>FEATURE ENGINEERING</a:t>
            </a:r>
          </a:p>
        </p:txBody>
      </p:sp>
      <p:sp>
        <p:nvSpPr>
          <p:cNvPr name="TextBox 11" id="11"/>
          <p:cNvSpPr txBox="true"/>
          <p:nvPr/>
        </p:nvSpPr>
        <p:spPr>
          <a:xfrm rot="0">
            <a:off x="2386878" y="3814169"/>
            <a:ext cx="13146063" cy="4411980"/>
          </a:xfrm>
          <a:prstGeom prst="rect">
            <a:avLst/>
          </a:prstGeom>
        </p:spPr>
        <p:txBody>
          <a:bodyPr anchor="t" rtlCol="false" tIns="0" lIns="0" bIns="0" rIns="0">
            <a:spAutoFit/>
          </a:bodyPr>
          <a:lstStyle/>
          <a:p>
            <a:pPr algn="just">
              <a:lnSpc>
                <a:spcPts val="2520"/>
              </a:lnSpc>
            </a:pPr>
            <a:r>
              <a:rPr lang="en-US" sz="1800">
                <a:solidFill>
                  <a:srgbClr val="FFFFFF"/>
                </a:solidFill>
                <a:latin typeface="Poppins"/>
                <a:ea typeface="Poppins"/>
                <a:cs typeface="Poppins"/>
                <a:sym typeface="Poppins"/>
              </a:rPr>
              <a:t>Here's a breakdown of what each subtraction might represent:</a:t>
            </a:r>
          </a:p>
          <a:p>
            <a:pPr algn="just">
              <a:lnSpc>
                <a:spcPts val="2520"/>
              </a:lnSpc>
            </a:pPr>
          </a:p>
          <a:p>
            <a:pPr algn="just">
              <a:lnSpc>
                <a:spcPts val="2520"/>
              </a:lnSpc>
            </a:pPr>
            <a:r>
              <a:rPr lang="en-US" sz="1800">
                <a:solidFill>
                  <a:srgbClr val="FFFFFF"/>
                </a:solidFill>
                <a:latin typeface="Poppins"/>
                <a:ea typeface="Poppins"/>
                <a:cs typeface="Poppins"/>
                <a:sym typeface="Poppins"/>
              </a:rPr>
              <a:t>g-r: This represents the difference between the green and red bands. It can be used to identify objects with a specific color or spectral signature, such as red giants or blue stars.</a:t>
            </a:r>
          </a:p>
          <a:p>
            <a:pPr algn="just">
              <a:lnSpc>
                <a:spcPts val="2520"/>
              </a:lnSpc>
            </a:pPr>
            <a:r>
              <a:rPr lang="en-US" sz="1800">
                <a:solidFill>
                  <a:srgbClr val="FFFFFF"/>
                </a:solidFill>
                <a:latin typeface="Poppins"/>
                <a:ea typeface="Poppins"/>
                <a:cs typeface="Poppins"/>
                <a:sym typeface="Poppins"/>
              </a:rPr>
              <a:t>i-z: This represents the difference between the infrared and z-band. It can be used to identify objects that emit strongly in infrared, such as dusty galaxies or cool stars.</a:t>
            </a:r>
          </a:p>
          <a:p>
            <a:pPr algn="just">
              <a:lnSpc>
                <a:spcPts val="2520"/>
              </a:lnSpc>
            </a:pPr>
            <a:r>
              <a:rPr lang="en-US" sz="1800">
                <a:solidFill>
                  <a:srgbClr val="FFFFFF"/>
                </a:solidFill>
                <a:latin typeface="Poppins"/>
                <a:ea typeface="Poppins"/>
                <a:cs typeface="Poppins"/>
                <a:sym typeface="Poppins"/>
              </a:rPr>
              <a:t>u-r: This represents the difference between the ultraviolet and red bands. It can be used to identify objects with strong ultraviolet emission, such as hot, young stars.</a:t>
            </a:r>
          </a:p>
          <a:p>
            <a:pPr algn="just">
              <a:lnSpc>
                <a:spcPts val="2520"/>
              </a:lnSpc>
            </a:pPr>
            <a:r>
              <a:rPr lang="en-US" sz="1800">
                <a:solidFill>
                  <a:srgbClr val="FFFFFF"/>
                </a:solidFill>
                <a:latin typeface="Poppins"/>
                <a:ea typeface="Poppins"/>
                <a:cs typeface="Poppins"/>
                <a:sym typeface="Poppins"/>
              </a:rPr>
              <a:t>i-r: This represents the difference between the infrared and red bands. It can be used to identify objects that emit strongly in infrared, such as dusty galaxies or cool stars.</a:t>
            </a:r>
          </a:p>
          <a:p>
            <a:pPr algn="just">
              <a:lnSpc>
                <a:spcPts val="2520"/>
              </a:lnSpc>
            </a:pPr>
            <a:r>
              <a:rPr lang="en-US" sz="1800">
                <a:solidFill>
                  <a:srgbClr val="FFFFFF"/>
                </a:solidFill>
                <a:latin typeface="Poppins"/>
                <a:ea typeface="Poppins"/>
                <a:cs typeface="Poppins"/>
                <a:sym typeface="Poppins"/>
              </a:rPr>
              <a:t>z-r: This represents the difference between the z-band and red bands. It can be used to identify objects that emit strongly in the z-band, such as distant galaxies.</a:t>
            </a:r>
          </a:p>
          <a:p>
            <a:pPr algn="just">
              <a:lnSpc>
                <a:spcPts val="2520"/>
              </a:lnSpc>
            </a:pPr>
            <a:r>
              <a:rPr lang="en-US" sz="1800">
                <a:solidFill>
                  <a:srgbClr val="FFFFFF"/>
                </a:solidFill>
                <a:latin typeface="Poppins"/>
                <a:ea typeface="Poppins"/>
                <a:cs typeface="Poppins"/>
                <a:sym typeface="Poppins"/>
              </a:rPr>
              <a:t>By creating these new features, the model can potentially learn more complex patterns in the data and improve its accuracy.</a:t>
            </a:r>
          </a:p>
        </p:txBody>
      </p:sp>
      <p:sp>
        <p:nvSpPr>
          <p:cNvPr name="TextBox 12" id="12"/>
          <p:cNvSpPr txBox="true"/>
          <p:nvPr/>
        </p:nvSpPr>
        <p:spPr>
          <a:xfrm rot="0">
            <a:off x="2386878" y="2387778"/>
            <a:ext cx="12863268" cy="1152152"/>
          </a:xfrm>
          <a:prstGeom prst="rect">
            <a:avLst/>
          </a:prstGeom>
        </p:spPr>
        <p:txBody>
          <a:bodyPr anchor="t" rtlCol="false" tIns="0" lIns="0" bIns="0" rIns="0">
            <a:spAutoFit/>
          </a:bodyPr>
          <a:lstStyle/>
          <a:p>
            <a:pPr algn="just">
              <a:lnSpc>
                <a:spcPts val="2299"/>
              </a:lnSpc>
            </a:pPr>
            <a:r>
              <a:rPr lang="en-US" b="true" sz="2276">
                <a:solidFill>
                  <a:srgbClr val="FFFFFF"/>
                </a:solidFill>
                <a:latin typeface="Garet Bold"/>
                <a:ea typeface="Garet Bold"/>
                <a:cs typeface="Garet Bold"/>
                <a:sym typeface="Garet Bold"/>
              </a:rPr>
              <a:t>THE SUBTRACTION OF VALUES IN THE FEATURIZE FUNCTION IS LIKELY CREATING NEW FEATURES THAT CAPTURE THE DIFFERENCE BETWEEN DIFFERENT BANDS OF LIGHT. THIS IS A COMMON TECHNIQUE IN ASTRONOMY, ESPECIALLY WHEN DEALING WITH SPECTRAL DATA.</a:t>
            </a:r>
          </a:p>
        </p:txBody>
      </p:sp>
      <p:sp>
        <p:nvSpPr>
          <p:cNvPr name="TextBox 13" id="13"/>
          <p:cNvSpPr txBox="true"/>
          <p:nvPr/>
        </p:nvSpPr>
        <p:spPr>
          <a:xfrm rot="0">
            <a:off x="1028700" y="971550"/>
            <a:ext cx="3267241" cy="325755"/>
          </a:xfrm>
          <a:prstGeom prst="rect">
            <a:avLst/>
          </a:prstGeom>
        </p:spPr>
        <p:txBody>
          <a:bodyPr anchor="t" rtlCol="false" tIns="0" lIns="0" bIns="0" rIns="0">
            <a:spAutoFit/>
          </a:bodyPr>
          <a:lstStyle/>
          <a:p>
            <a:pPr algn="l">
              <a:lnSpc>
                <a:spcPts val="2520"/>
              </a:lnSpc>
            </a:pPr>
            <a:r>
              <a:rPr lang="en-US" sz="1800">
                <a:solidFill>
                  <a:srgbClr val="FFFFFF"/>
                </a:solidFill>
                <a:latin typeface="Poppins"/>
                <a:ea typeface="Poppins"/>
                <a:cs typeface="Poppins"/>
                <a:sym typeface="Poppins"/>
              </a:rPr>
              <a:t>PROJECT PRESENTATION</a:t>
            </a:r>
          </a:p>
        </p:txBody>
      </p:sp>
      <p:grpSp>
        <p:nvGrpSpPr>
          <p:cNvPr name="Group 14" id="14"/>
          <p:cNvGrpSpPr/>
          <p:nvPr/>
        </p:nvGrpSpPr>
        <p:grpSpPr>
          <a:xfrm rot="0">
            <a:off x="-257733" y="7196377"/>
            <a:ext cx="18803467" cy="5270728"/>
            <a:chOff x="0" y="0"/>
            <a:chExt cx="25071289" cy="7027637"/>
          </a:xfrm>
        </p:grpSpPr>
        <p:pic>
          <p:nvPicPr>
            <p:cNvPr name="Picture 15" id="15"/>
            <p:cNvPicPr>
              <a:picLocks noChangeAspect="true"/>
            </p:cNvPicPr>
            <p:nvPr/>
          </p:nvPicPr>
          <p:blipFill>
            <a:blip r:embed="rId2"/>
            <a:srcRect l="0" t="0" r="0" b="0"/>
            <a:stretch>
              <a:fillRect/>
            </a:stretch>
          </p:blipFill>
          <p:spPr>
            <a:xfrm flipH="false" flipV="false" rot="-10798857">
              <a:off x="12535644" y="6247"/>
              <a:ext cx="12534479" cy="7019308"/>
            </a:xfrm>
            <a:prstGeom prst="rect">
              <a:avLst/>
            </a:prstGeom>
          </p:spPr>
        </p:pic>
        <p:pic>
          <p:nvPicPr>
            <p:cNvPr name="Picture 16" id="16"/>
            <p:cNvPicPr>
              <a:picLocks noChangeAspect="true"/>
            </p:cNvPicPr>
            <p:nvPr/>
          </p:nvPicPr>
          <p:blipFill>
            <a:blip r:embed="rId2"/>
            <a:srcRect l="0" t="0" r="0" b="0"/>
            <a:stretch>
              <a:fillRect/>
            </a:stretch>
          </p:blipFill>
          <p:spPr>
            <a:xfrm flipH="false" flipV="false" rot="-10798857">
              <a:off x="1166" y="2082"/>
              <a:ext cx="12534479" cy="7019308"/>
            </a:xfrm>
            <a:prstGeom prst="rect">
              <a:avLst/>
            </a:prstGeom>
          </p:spPr>
        </p:pic>
      </p:grpSp>
      <p:sp>
        <p:nvSpPr>
          <p:cNvPr name="TextBox 17" id="17"/>
          <p:cNvSpPr txBox="true"/>
          <p:nvPr/>
        </p:nvSpPr>
        <p:spPr>
          <a:xfrm rot="0">
            <a:off x="4602925" y="8932545"/>
            <a:ext cx="10283905" cy="325755"/>
          </a:xfrm>
          <a:prstGeom prst="rect">
            <a:avLst/>
          </a:prstGeom>
        </p:spPr>
        <p:txBody>
          <a:bodyPr anchor="t" rtlCol="false" tIns="0" lIns="0" bIns="0" rIns="0">
            <a:spAutoFit/>
          </a:bodyPr>
          <a:lstStyle/>
          <a:p>
            <a:pPr algn="ctr">
              <a:lnSpc>
                <a:spcPts val="2520"/>
              </a:lnSpc>
              <a:spcBef>
                <a:spcPct val="0"/>
              </a:spcBef>
            </a:pPr>
            <a:r>
              <a:rPr lang="en-US" sz="1800">
                <a:solidFill>
                  <a:srgbClr val="FFFFFF"/>
                </a:solidFill>
                <a:latin typeface="Poppins"/>
                <a:ea typeface="Poppins"/>
                <a:cs typeface="Poppins"/>
                <a:sym typeface="Poppins"/>
              </a:rPr>
              <a:t>WHY ARE WE PERFORMING BECAUSE THERE IS HIGH CORRELATION BETWEEN THE WAVELENGTHS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0A26">
                <a:alpha val="100000"/>
              </a:srgbClr>
            </a:gs>
            <a:gs pos="100000">
              <a:srgbClr val="10061A">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15467" y="0"/>
            <a:ext cx="18803467" cy="5270728"/>
            <a:chOff x="0" y="0"/>
            <a:chExt cx="25071289" cy="7027637"/>
          </a:xfrm>
        </p:grpSpPr>
        <p:pic>
          <p:nvPicPr>
            <p:cNvPr name="Picture 3" id="3"/>
            <p:cNvPicPr>
              <a:picLocks noChangeAspect="true"/>
            </p:cNvPicPr>
            <p:nvPr/>
          </p:nvPicPr>
          <p:blipFill>
            <a:blip r:embed="rId2"/>
            <a:srcRect l="0" t="0" r="0" b="0"/>
            <a:stretch>
              <a:fillRect/>
            </a:stretch>
          </p:blipFill>
          <p:spPr>
            <a:xfrm flipH="false" flipV="false" rot="-10798857">
              <a:off x="12535644" y="6247"/>
              <a:ext cx="12534479" cy="7019308"/>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10798857">
              <a:off x="1166" y="2082"/>
              <a:ext cx="12534479" cy="7019308"/>
            </a:xfrm>
            <a:prstGeom prst="rect">
              <a:avLst/>
            </a:prstGeom>
          </p:spPr>
        </p:pic>
      </p:grpSp>
      <p:sp>
        <p:nvSpPr>
          <p:cNvPr name="Freeform 5" id="5"/>
          <p:cNvSpPr/>
          <p:nvPr/>
        </p:nvSpPr>
        <p:spPr>
          <a:xfrm flipH="false" flipV="false" rot="5400000">
            <a:off x="14239082" y="-28122"/>
            <a:ext cx="4665492" cy="4114800"/>
          </a:xfrm>
          <a:custGeom>
            <a:avLst/>
            <a:gdLst/>
            <a:ahLst/>
            <a:cxnLst/>
            <a:rect r="r" b="b" t="t" l="l"/>
            <a:pathLst>
              <a:path h="4114800" w="4665492">
                <a:moveTo>
                  <a:pt x="0" y="0"/>
                </a:moveTo>
                <a:lnTo>
                  <a:pt x="4665492" y="0"/>
                </a:lnTo>
                <a:lnTo>
                  <a:pt x="466549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257733" y="7196377"/>
            <a:ext cx="18803467" cy="5270728"/>
            <a:chOff x="0" y="0"/>
            <a:chExt cx="25071289" cy="7027637"/>
          </a:xfrm>
        </p:grpSpPr>
        <p:pic>
          <p:nvPicPr>
            <p:cNvPr name="Picture 7" id="7"/>
            <p:cNvPicPr>
              <a:picLocks noChangeAspect="true"/>
            </p:cNvPicPr>
            <p:nvPr/>
          </p:nvPicPr>
          <p:blipFill>
            <a:blip r:embed="rId2"/>
            <a:srcRect l="0" t="0" r="0" b="0"/>
            <a:stretch>
              <a:fillRect/>
            </a:stretch>
          </p:blipFill>
          <p:spPr>
            <a:xfrm flipH="false" flipV="false" rot="-10798857">
              <a:off x="12535644" y="6247"/>
              <a:ext cx="12534479" cy="7019308"/>
            </a:xfrm>
            <a:prstGeom prst="rect">
              <a:avLst/>
            </a:prstGeom>
          </p:spPr>
        </p:pic>
        <p:pic>
          <p:nvPicPr>
            <p:cNvPr name="Picture 8" id="8"/>
            <p:cNvPicPr>
              <a:picLocks noChangeAspect="true"/>
            </p:cNvPicPr>
            <p:nvPr/>
          </p:nvPicPr>
          <p:blipFill>
            <a:blip r:embed="rId2"/>
            <a:srcRect l="0" t="0" r="0" b="0"/>
            <a:stretch>
              <a:fillRect/>
            </a:stretch>
          </p:blipFill>
          <p:spPr>
            <a:xfrm flipH="false" flipV="false" rot="-10798857">
              <a:off x="1166" y="2082"/>
              <a:ext cx="12534479" cy="7019308"/>
            </a:xfrm>
            <a:prstGeom prst="rect">
              <a:avLst/>
            </a:prstGeom>
          </p:spPr>
        </p:pic>
      </p:grpSp>
      <p:sp>
        <p:nvSpPr>
          <p:cNvPr name="Freeform 9" id="9"/>
          <p:cNvSpPr/>
          <p:nvPr/>
        </p:nvSpPr>
        <p:spPr>
          <a:xfrm flipH="true" flipV="true" rot="5400000">
            <a:off x="-1034003" y="6324081"/>
            <a:ext cx="4665492" cy="4114800"/>
          </a:xfrm>
          <a:custGeom>
            <a:avLst/>
            <a:gdLst/>
            <a:ahLst/>
            <a:cxnLst/>
            <a:rect r="r" b="b" t="t" l="l"/>
            <a:pathLst>
              <a:path h="4114800" w="4665492">
                <a:moveTo>
                  <a:pt x="4665493" y="4114800"/>
                </a:moveTo>
                <a:lnTo>
                  <a:pt x="0" y="4114800"/>
                </a:lnTo>
                <a:lnTo>
                  <a:pt x="0" y="0"/>
                </a:lnTo>
                <a:lnTo>
                  <a:pt x="4665493" y="0"/>
                </a:lnTo>
                <a:lnTo>
                  <a:pt x="4665493" y="411480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088984" y="7277695"/>
            <a:ext cx="5384925" cy="3113466"/>
          </a:xfrm>
          <a:custGeom>
            <a:avLst/>
            <a:gdLst/>
            <a:ahLst/>
            <a:cxnLst/>
            <a:rect r="r" b="b" t="t" l="l"/>
            <a:pathLst>
              <a:path h="3113466" w="5384925">
                <a:moveTo>
                  <a:pt x="0" y="0"/>
                </a:moveTo>
                <a:lnTo>
                  <a:pt x="5384925" y="0"/>
                </a:lnTo>
                <a:lnTo>
                  <a:pt x="5384925" y="3113466"/>
                </a:lnTo>
                <a:lnTo>
                  <a:pt x="0" y="31134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9827390">
            <a:off x="3885777" y="-727659"/>
            <a:ext cx="1742845" cy="1817831"/>
          </a:xfrm>
          <a:custGeom>
            <a:avLst/>
            <a:gdLst/>
            <a:ahLst/>
            <a:cxnLst/>
            <a:rect r="r" b="b" t="t" l="l"/>
            <a:pathLst>
              <a:path h="1817831" w="1742845">
                <a:moveTo>
                  <a:pt x="0" y="0"/>
                </a:moveTo>
                <a:lnTo>
                  <a:pt x="1742845" y="0"/>
                </a:lnTo>
                <a:lnTo>
                  <a:pt x="1742845" y="1817831"/>
                </a:lnTo>
                <a:lnTo>
                  <a:pt x="0" y="1817831"/>
                </a:lnTo>
                <a:lnTo>
                  <a:pt x="0" y="0"/>
                </a:lnTo>
                <a:close/>
              </a:path>
            </a:pathLst>
          </a:custGeom>
          <a:blipFill>
            <a:blip r:embed="rId7"/>
            <a:stretch>
              <a:fillRect l="0" t="0" r="0" b="0"/>
            </a:stretch>
          </a:blipFill>
        </p:spPr>
      </p:sp>
      <p:sp>
        <p:nvSpPr>
          <p:cNvPr name="Freeform 12" id="12"/>
          <p:cNvSpPr/>
          <p:nvPr/>
        </p:nvSpPr>
        <p:spPr>
          <a:xfrm flipH="false" flipV="false" rot="-1337395">
            <a:off x="15904573" y="-1628"/>
            <a:ext cx="2835938" cy="2959708"/>
          </a:xfrm>
          <a:custGeom>
            <a:avLst/>
            <a:gdLst/>
            <a:ahLst/>
            <a:cxnLst/>
            <a:rect r="r" b="b" t="t" l="l"/>
            <a:pathLst>
              <a:path h="2959708" w="2835938">
                <a:moveTo>
                  <a:pt x="0" y="0"/>
                </a:moveTo>
                <a:lnTo>
                  <a:pt x="2835938" y="0"/>
                </a:lnTo>
                <a:lnTo>
                  <a:pt x="2835938" y="2959708"/>
                </a:lnTo>
                <a:lnTo>
                  <a:pt x="0" y="29597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5201939" y="4688241"/>
            <a:ext cx="7884122" cy="5016272"/>
          </a:xfrm>
          <a:custGeom>
            <a:avLst/>
            <a:gdLst/>
            <a:ahLst/>
            <a:cxnLst/>
            <a:rect r="r" b="b" t="t" l="l"/>
            <a:pathLst>
              <a:path h="5016272" w="7884122">
                <a:moveTo>
                  <a:pt x="0" y="0"/>
                </a:moveTo>
                <a:lnTo>
                  <a:pt x="7884122" y="0"/>
                </a:lnTo>
                <a:lnTo>
                  <a:pt x="7884122" y="5016272"/>
                </a:lnTo>
                <a:lnTo>
                  <a:pt x="0" y="5016272"/>
                </a:lnTo>
                <a:lnTo>
                  <a:pt x="0" y="0"/>
                </a:lnTo>
                <a:close/>
              </a:path>
            </a:pathLst>
          </a:custGeom>
          <a:blipFill>
            <a:blip r:embed="rId10"/>
            <a:stretch>
              <a:fillRect l="0" t="0" r="0" b="0"/>
            </a:stretch>
          </a:blipFill>
        </p:spPr>
      </p:sp>
      <p:sp>
        <p:nvSpPr>
          <p:cNvPr name="TextBox 14" id="14"/>
          <p:cNvSpPr txBox="true"/>
          <p:nvPr/>
        </p:nvSpPr>
        <p:spPr>
          <a:xfrm rot="0">
            <a:off x="5682382" y="884147"/>
            <a:ext cx="7585604" cy="633912"/>
          </a:xfrm>
          <a:prstGeom prst="rect">
            <a:avLst/>
          </a:prstGeom>
        </p:spPr>
        <p:txBody>
          <a:bodyPr anchor="t" rtlCol="false" tIns="0" lIns="0" bIns="0" rIns="0">
            <a:spAutoFit/>
          </a:bodyPr>
          <a:lstStyle/>
          <a:p>
            <a:pPr algn="ctr">
              <a:lnSpc>
                <a:spcPts val="4717"/>
              </a:lnSpc>
            </a:pPr>
            <a:r>
              <a:rPr lang="en-US" b="true" sz="4670">
                <a:solidFill>
                  <a:srgbClr val="FFFFFF"/>
                </a:solidFill>
                <a:latin typeface="Garet Bold"/>
                <a:ea typeface="Garet Bold"/>
                <a:cs typeface="Garet Bold"/>
                <a:sym typeface="Garet Bold"/>
              </a:rPr>
              <a:t>FEATURE EXTRACTION</a:t>
            </a:r>
          </a:p>
        </p:txBody>
      </p:sp>
      <p:sp>
        <p:nvSpPr>
          <p:cNvPr name="TextBox 15" id="15"/>
          <p:cNvSpPr txBox="true"/>
          <p:nvPr/>
        </p:nvSpPr>
        <p:spPr>
          <a:xfrm rot="0">
            <a:off x="3252146" y="2673464"/>
            <a:ext cx="12446075" cy="1451471"/>
          </a:xfrm>
          <a:prstGeom prst="rect">
            <a:avLst/>
          </a:prstGeom>
        </p:spPr>
        <p:txBody>
          <a:bodyPr anchor="t" rtlCol="false" tIns="0" lIns="0" bIns="0" rIns="0">
            <a:spAutoFit/>
          </a:bodyPr>
          <a:lstStyle/>
          <a:p>
            <a:pPr algn="just">
              <a:lnSpc>
                <a:spcPts val="2313"/>
              </a:lnSpc>
            </a:pPr>
            <a:r>
              <a:rPr lang="en-US" sz="2290">
                <a:solidFill>
                  <a:srgbClr val="FFFFFF"/>
                </a:solidFill>
                <a:latin typeface="Garet"/>
                <a:ea typeface="Garet"/>
                <a:cs typeface="Garet"/>
                <a:sym typeface="Garet"/>
              </a:rPr>
              <a:t>REDSHIFT IMPORTANCE: REDSHIFT IS CONSIDERED A HIGHLY IMPORTANT FEATURE AS IT PROVIDES CRITICAL INFORMATION ABOUT THE OBJECT'S VELOCITY AND DISTANCE. DUE TO HIGH CORRELATION BETWEEN WAVELENGTHS, WE CAREFULLY SELECT FEATURES LIKE REDSHIFT TO REDUCE REDUNDANCY AND FOCUS ON FEATURES WITH HIGH PREDICTIVE POWER.</a:t>
            </a:r>
          </a:p>
        </p:txBody>
      </p:sp>
      <p:sp>
        <p:nvSpPr>
          <p:cNvPr name="TextBox 16" id="16"/>
          <p:cNvSpPr txBox="true"/>
          <p:nvPr/>
        </p:nvSpPr>
        <p:spPr>
          <a:xfrm rot="0">
            <a:off x="1028700" y="971550"/>
            <a:ext cx="3267241" cy="325755"/>
          </a:xfrm>
          <a:prstGeom prst="rect">
            <a:avLst/>
          </a:prstGeom>
        </p:spPr>
        <p:txBody>
          <a:bodyPr anchor="t" rtlCol="false" tIns="0" lIns="0" bIns="0" rIns="0">
            <a:spAutoFit/>
          </a:bodyPr>
          <a:lstStyle/>
          <a:p>
            <a:pPr algn="l">
              <a:lnSpc>
                <a:spcPts val="2520"/>
              </a:lnSpc>
            </a:pPr>
            <a:r>
              <a:rPr lang="en-US" sz="1800">
                <a:solidFill>
                  <a:srgbClr val="FFFFFF"/>
                </a:solidFill>
                <a:latin typeface="Poppins"/>
                <a:ea typeface="Poppins"/>
                <a:cs typeface="Poppins"/>
                <a:sym typeface="Poppins"/>
              </a:rPr>
              <a:t>PROJECT PRESENTATION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0">
            <a:off x="-255985" y="-2180105"/>
            <a:ext cx="9400859" cy="5264481"/>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9144874" y="-2180105"/>
            <a:ext cx="9400859" cy="5264481"/>
          </a:xfrm>
          <a:prstGeom prst="rect">
            <a:avLst/>
          </a:prstGeom>
        </p:spPr>
      </p:pic>
      <p:sp>
        <p:nvSpPr>
          <p:cNvPr name="TextBox 5" id="5"/>
          <p:cNvSpPr txBox="true"/>
          <p:nvPr/>
        </p:nvSpPr>
        <p:spPr>
          <a:xfrm rot="0">
            <a:off x="5593190" y="1437222"/>
            <a:ext cx="7099872" cy="829961"/>
          </a:xfrm>
          <a:prstGeom prst="rect">
            <a:avLst/>
          </a:prstGeom>
        </p:spPr>
        <p:txBody>
          <a:bodyPr anchor="t" rtlCol="false" tIns="0" lIns="0" bIns="0" rIns="0">
            <a:spAutoFit/>
          </a:bodyPr>
          <a:lstStyle/>
          <a:p>
            <a:pPr algn="ctr">
              <a:lnSpc>
                <a:spcPts val="6281"/>
              </a:lnSpc>
            </a:pPr>
            <a:r>
              <a:rPr lang="en-US" b="true" sz="6219">
                <a:solidFill>
                  <a:srgbClr val="FFFFFF"/>
                </a:solidFill>
                <a:latin typeface="Garet Bold"/>
                <a:ea typeface="Garet Bold"/>
                <a:cs typeface="Garet Bold"/>
                <a:sym typeface="Garet Bold"/>
              </a:rPr>
              <a:t>AGENDA</a:t>
            </a:r>
          </a:p>
        </p:txBody>
      </p:sp>
      <p:grpSp>
        <p:nvGrpSpPr>
          <p:cNvPr name="Group 6" id="6"/>
          <p:cNvGrpSpPr/>
          <p:nvPr/>
        </p:nvGrpSpPr>
        <p:grpSpPr>
          <a:xfrm rot="0">
            <a:off x="-257733" y="7196377"/>
            <a:ext cx="18803467" cy="5270728"/>
            <a:chOff x="0" y="0"/>
            <a:chExt cx="25071289" cy="7027637"/>
          </a:xfrm>
        </p:grpSpPr>
        <p:pic>
          <p:nvPicPr>
            <p:cNvPr name="Picture 7" id="7"/>
            <p:cNvPicPr>
              <a:picLocks noChangeAspect="true"/>
            </p:cNvPicPr>
            <p:nvPr/>
          </p:nvPicPr>
          <p:blipFill>
            <a:blip r:embed="rId3"/>
            <a:srcRect l="0" t="0" r="0" b="0"/>
            <a:stretch>
              <a:fillRect/>
            </a:stretch>
          </p:blipFill>
          <p:spPr>
            <a:xfrm flipH="false" flipV="false" rot="-10798857">
              <a:off x="12535644" y="6247"/>
              <a:ext cx="12534479" cy="7019308"/>
            </a:xfrm>
            <a:prstGeom prst="rect">
              <a:avLst/>
            </a:prstGeom>
          </p:spPr>
        </p:pic>
        <p:pic>
          <p:nvPicPr>
            <p:cNvPr name="Picture 8" id="8"/>
            <p:cNvPicPr>
              <a:picLocks noChangeAspect="true"/>
            </p:cNvPicPr>
            <p:nvPr/>
          </p:nvPicPr>
          <p:blipFill>
            <a:blip r:embed="rId3"/>
            <a:srcRect l="0" t="0" r="0" b="0"/>
            <a:stretch>
              <a:fillRect/>
            </a:stretch>
          </p:blipFill>
          <p:spPr>
            <a:xfrm flipH="false" flipV="false" rot="-10798857">
              <a:off x="1166" y="2082"/>
              <a:ext cx="12534479" cy="7019308"/>
            </a:xfrm>
            <a:prstGeom prst="rect">
              <a:avLst/>
            </a:prstGeom>
          </p:spPr>
        </p:pic>
      </p:grpSp>
      <p:sp>
        <p:nvSpPr>
          <p:cNvPr name="TextBox 9" id="9"/>
          <p:cNvSpPr txBox="true"/>
          <p:nvPr/>
        </p:nvSpPr>
        <p:spPr>
          <a:xfrm rot="0">
            <a:off x="7245936" y="3027227"/>
            <a:ext cx="5894316" cy="4073458"/>
          </a:xfrm>
          <a:prstGeom prst="rect">
            <a:avLst/>
          </a:prstGeom>
        </p:spPr>
        <p:txBody>
          <a:bodyPr anchor="t" rtlCol="false" tIns="0" lIns="0" bIns="0" rIns="0">
            <a:spAutoFit/>
          </a:bodyPr>
          <a:lstStyle/>
          <a:p>
            <a:pPr algn="just" marL="503891" indent="-251946" lvl="1">
              <a:lnSpc>
                <a:spcPts val="3267"/>
              </a:lnSpc>
              <a:buFont typeface="Arial"/>
              <a:buChar char="•"/>
            </a:pPr>
            <a:r>
              <a:rPr lang="en-US" b="true" sz="2333">
                <a:solidFill>
                  <a:srgbClr val="FFFFFF"/>
                </a:solidFill>
                <a:latin typeface="Poppins Bold"/>
                <a:ea typeface="Poppins Bold"/>
                <a:cs typeface="Poppins Bold"/>
                <a:sym typeface="Poppins Bold"/>
              </a:rPr>
              <a:t>Introduction</a:t>
            </a:r>
          </a:p>
          <a:p>
            <a:pPr algn="just" marL="503891" indent="-251946" lvl="1">
              <a:lnSpc>
                <a:spcPts val="3267"/>
              </a:lnSpc>
              <a:buFont typeface="Arial"/>
              <a:buChar char="•"/>
            </a:pPr>
            <a:r>
              <a:rPr lang="en-US" b="true" sz="2333">
                <a:solidFill>
                  <a:srgbClr val="FFFFFF"/>
                </a:solidFill>
                <a:latin typeface="Poppins Bold"/>
                <a:ea typeface="Poppins Bold"/>
                <a:cs typeface="Poppins Bold"/>
                <a:sym typeface="Poppins Bold"/>
              </a:rPr>
              <a:t>Problem Statement</a:t>
            </a:r>
          </a:p>
          <a:p>
            <a:pPr algn="just" marL="503891" indent="-251946" lvl="1">
              <a:lnSpc>
                <a:spcPts val="3267"/>
              </a:lnSpc>
              <a:buFont typeface="Arial"/>
              <a:buChar char="•"/>
            </a:pPr>
            <a:r>
              <a:rPr lang="en-US" b="true" sz="2333">
                <a:solidFill>
                  <a:srgbClr val="FFFFFF"/>
                </a:solidFill>
                <a:latin typeface="Poppins Bold"/>
                <a:ea typeface="Poppins Bold"/>
                <a:cs typeface="Poppins Bold"/>
                <a:sym typeface="Poppins Bold"/>
              </a:rPr>
              <a:t>Data Gathering </a:t>
            </a:r>
          </a:p>
          <a:p>
            <a:pPr algn="just" marL="503891" indent="-251946" lvl="1">
              <a:lnSpc>
                <a:spcPts val="3267"/>
              </a:lnSpc>
              <a:buFont typeface="Arial"/>
              <a:buChar char="•"/>
            </a:pPr>
            <a:r>
              <a:rPr lang="en-US" b="true" sz="2333">
                <a:solidFill>
                  <a:srgbClr val="FFFFFF"/>
                </a:solidFill>
                <a:latin typeface="Poppins Bold"/>
                <a:ea typeface="Poppins Bold"/>
                <a:cs typeface="Poppins Bold"/>
                <a:sym typeface="Poppins Bold"/>
              </a:rPr>
              <a:t>Data preprocessing</a:t>
            </a:r>
          </a:p>
          <a:p>
            <a:pPr algn="just" marL="503891" indent="-251946" lvl="1">
              <a:lnSpc>
                <a:spcPts val="3267"/>
              </a:lnSpc>
              <a:buFont typeface="Arial"/>
              <a:buChar char="•"/>
            </a:pPr>
            <a:r>
              <a:rPr lang="en-US" b="true" sz="2333">
                <a:solidFill>
                  <a:srgbClr val="FFFFFF"/>
                </a:solidFill>
                <a:latin typeface="Poppins Bold"/>
                <a:ea typeface="Poppins Bold"/>
                <a:cs typeface="Poppins Bold"/>
                <a:sym typeface="Poppins Bold"/>
              </a:rPr>
              <a:t>EXPLORATORY DATA ANALYSIS</a:t>
            </a:r>
          </a:p>
          <a:p>
            <a:pPr algn="just" marL="503891" indent="-251946" lvl="1">
              <a:lnSpc>
                <a:spcPts val="3267"/>
              </a:lnSpc>
              <a:buFont typeface="Arial"/>
              <a:buChar char="•"/>
            </a:pPr>
            <a:r>
              <a:rPr lang="en-US" b="true" sz="2333">
                <a:solidFill>
                  <a:srgbClr val="FFFFFF"/>
                </a:solidFill>
                <a:latin typeface="Poppins Bold"/>
                <a:ea typeface="Poppins Bold"/>
                <a:cs typeface="Poppins Bold"/>
                <a:sym typeface="Poppins Bold"/>
              </a:rPr>
              <a:t>Feature Engineering</a:t>
            </a:r>
          </a:p>
          <a:p>
            <a:pPr algn="just" marL="503891" indent="-251946" lvl="1">
              <a:lnSpc>
                <a:spcPts val="3267"/>
              </a:lnSpc>
              <a:buFont typeface="Arial"/>
              <a:buChar char="•"/>
            </a:pPr>
            <a:r>
              <a:rPr lang="en-US" b="true" sz="2333">
                <a:solidFill>
                  <a:srgbClr val="FFFFFF"/>
                </a:solidFill>
                <a:latin typeface="Poppins Bold"/>
                <a:ea typeface="Poppins Bold"/>
                <a:cs typeface="Poppins Bold"/>
                <a:sym typeface="Poppins Bold"/>
              </a:rPr>
              <a:t>Feature Extraction</a:t>
            </a:r>
          </a:p>
          <a:p>
            <a:pPr algn="just" marL="503891" indent="-251946" lvl="1">
              <a:lnSpc>
                <a:spcPts val="3267"/>
              </a:lnSpc>
              <a:buFont typeface="Arial"/>
              <a:buChar char="•"/>
            </a:pPr>
            <a:r>
              <a:rPr lang="en-US" b="true" sz="2333">
                <a:solidFill>
                  <a:srgbClr val="FFFFFF"/>
                </a:solidFill>
                <a:latin typeface="Poppins Bold"/>
                <a:ea typeface="Poppins Bold"/>
                <a:cs typeface="Poppins Bold"/>
                <a:sym typeface="Poppins Bold"/>
              </a:rPr>
              <a:t>Model Selection</a:t>
            </a:r>
          </a:p>
          <a:p>
            <a:pPr algn="just" marL="503891" indent="-251946" lvl="1">
              <a:lnSpc>
                <a:spcPts val="3267"/>
              </a:lnSpc>
              <a:buFont typeface="Arial"/>
              <a:buChar char="•"/>
            </a:pPr>
            <a:r>
              <a:rPr lang="en-US" b="true" sz="2333">
                <a:solidFill>
                  <a:srgbClr val="FFFFFF"/>
                </a:solidFill>
                <a:latin typeface="Poppins Bold"/>
                <a:ea typeface="Poppins Bold"/>
                <a:cs typeface="Poppins Bold"/>
                <a:sym typeface="Poppins Bold"/>
              </a:rPr>
              <a:t>Model Training</a:t>
            </a:r>
          </a:p>
          <a:p>
            <a:pPr algn="just" marL="503891" indent="-251946" lvl="1">
              <a:lnSpc>
                <a:spcPts val="3267"/>
              </a:lnSpc>
              <a:buFont typeface="Arial"/>
              <a:buChar char="•"/>
            </a:pPr>
            <a:r>
              <a:rPr lang="en-US" b="true" sz="2333">
                <a:solidFill>
                  <a:srgbClr val="FFFFFF"/>
                </a:solidFill>
                <a:latin typeface="Poppins Bold"/>
                <a:ea typeface="Poppins Bold"/>
                <a:cs typeface="Poppins Bold"/>
                <a:sym typeface="Poppins Bold"/>
              </a:rPr>
              <a:t>Hyper Parameter Tuning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0A26">
                <a:alpha val="100000"/>
              </a:srgbClr>
            </a:gs>
            <a:gs pos="100000">
              <a:srgbClr val="10061A">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4239082" y="-28122"/>
            <a:ext cx="4665492" cy="4114800"/>
          </a:xfrm>
          <a:custGeom>
            <a:avLst/>
            <a:gdLst/>
            <a:ahLst/>
            <a:cxnLst/>
            <a:rect r="r" b="b" t="t" l="l"/>
            <a:pathLst>
              <a:path h="4114800" w="4665492">
                <a:moveTo>
                  <a:pt x="0" y="0"/>
                </a:moveTo>
                <a:lnTo>
                  <a:pt x="4665492" y="0"/>
                </a:lnTo>
                <a:lnTo>
                  <a:pt x="46654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332773" y="6319131"/>
            <a:ext cx="5367903" cy="2947467"/>
          </a:xfrm>
          <a:custGeom>
            <a:avLst/>
            <a:gdLst/>
            <a:ahLst/>
            <a:cxnLst/>
            <a:rect r="r" b="b" t="t" l="l"/>
            <a:pathLst>
              <a:path h="2947467" w="5367903">
                <a:moveTo>
                  <a:pt x="0" y="0"/>
                </a:moveTo>
                <a:lnTo>
                  <a:pt x="5367903" y="0"/>
                </a:lnTo>
                <a:lnTo>
                  <a:pt x="5367903" y="2947466"/>
                </a:lnTo>
                <a:lnTo>
                  <a:pt x="0" y="29474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730175">
            <a:off x="-1229735" y="7570593"/>
            <a:ext cx="3942161" cy="2766680"/>
          </a:xfrm>
          <a:custGeom>
            <a:avLst/>
            <a:gdLst/>
            <a:ahLst/>
            <a:cxnLst/>
            <a:rect r="r" b="b" t="t" l="l"/>
            <a:pathLst>
              <a:path h="2766680" w="3942161">
                <a:moveTo>
                  <a:pt x="0" y="0"/>
                </a:moveTo>
                <a:lnTo>
                  <a:pt x="3942160" y="0"/>
                </a:lnTo>
                <a:lnTo>
                  <a:pt x="3942160" y="2766680"/>
                </a:lnTo>
                <a:lnTo>
                  <a:pt x="0" y="27666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61580" y="-1799907"/>
            <a:ext cx="3599814" cy="3599814"/>
          </a:xfrm>
          <a:custGeom>
            <a:avLst/>
            <a:gdLst/>
            <a:ahLst/>
            <a:cxnLst/>
            <a:rect r="r" b="b" t="t" l="l"/>
            <a:pathLst>
              <a:path h="3599814" w="3599814">
                <a:moveTo>
                  <a:pt x="0" y="0"/>
                </a:moveTo>
                <a:lnTo>
                  <a:pt x="3599813" y="0"/>
                </a:lnTo>
                <a:lnTo>
                  <a:pt x="3599813" y="3599814"/>
                </a:lnTo>
                <a:lnTo>
                  <a:pt x="0" y="35998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5475768" y="995979"/>
            <a:ext cx="8320196" cy="803928"/>
          </a:xfrm>
          <a:prstGeom prst="rect">
            <a:avLst/>
          </a:prstGeom>
        </p:spPr>
        <p:txBody>
          <a:bodyPr anchor="t" rtlCol="false" tIns="0" lIns="0" bIns="0" rIns="0">
            <a:spAutoFit/>
          </a:bodyPr>
          <a:lstStyle/>
          <a:p>
            <a:pPr algn="ctr">
              <a:lnSpc>
                <a:spcPts val="6036"/>
              </a:lnSpc>
            </a:pPr>
            <a:r>
              <a:rPr lang="en-US" b="true" sz="5976">
                <a:solidFill>
                  <a:srgbClr val="FFFFFF"/>
                </a:solidFill>
                <a:latin typeface="Garet Bold"/>
                <a:ea typeface="Garet Bold"/>
                <a:cs typeface="Garet Bold"/>
                <a:sym typeface="Garet Bold"/>
              </a:rPr>
              <a:t>MODEL SELECTION</a:t>
            </a:r>
          </a:p>
        </p:txBody>
      </p:sp>
      <p:sp>
        <p:nvSpPr>
          <p:cNvPr name="Freeform 7" id="7"/>
          <p:cNvSpPr/>
          <p:nvPr/>
        </p:nvSpPr>
        <p:spPr>
          <a:xfrm flipH="true" flipV="true" rot="5400000">
            <a:off x="-275346" y="7006700"/>
            <a:ext cx="4665492" cy="4114800"/>
          </a:xfrm>
          <a:custGeom>
            <a:avLst/>
            <a:gdLst/>
            <a:ahLst/>
            <a:cxnLst/>
            <a:rect r="r" b="b" t="t" l="l"/>
            <a:pathLst>
              <a:path h="4114800" w="4665492">
                <a:moveTo>
                  <a:pt x="4665492" y="4114800"/>
                </a:moveTo>
                <a:lnTo>
                  <a:pt x="0" y="4114800"/>
                </a:lnTo>
                <a:lnTo>
                  <a:pt x="0" y="0"/>
                </a:lnTo>
                <a:lnTo>
                  <a:pt x="4665492" y="0"/>
                </a:lnTo>
                <a:lnTo>
                  <a:pt x="4665492"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3294450" y="3456184"/>
            <a:ext cx="1587749" cy="1618088"/>
          </a:xfrm>
          <a:custGeom>
            <a:avLst/>
            <a:gdLst/>
            <a:ahLst/>
            <a:cxnLst/>
            <a:rect r="r" b="b" t="t" l="l"/>
            <a:pathLst>
              <a:path h="1618088" w="1587749">
                <a:moveTo>
                  <a:pt x="0" y="0"/>
                </a:moveTo>
                <a:lnTo>
                  <a:pt x="1587749" y="0"/>
                </a:lnTo>
                <a:lnTo>
                  <a:pt x="1587749" y="1618088"/>
                </a:lnTo>
                <a:lnTo>
                  <a:pt x="0" y="1618088"/>
                </a:lnTo>
                <a:lnTo>
                  <a:pt x="0" y="0"/>
                </a:lnTo>
                <a:close/>
              </a:path>
            </a:pathLst>
          </a:custGeom>
          <a:blipFill>
            <a:blip r:embed="rId10"/>
            <a:stretch>
              <a:fillRect l="0" t="0" r="0" b="0"/>
            </a:stretch>
          </a:blipFill>
        </p:spPr>
      </p:sp>
      <p:sp>
        <p:nvSpPr>
          <p:cNvPr name="TextBox 9" id="9"/>
          <p:cNvSpPr txBox="true"/>
          <p:nvPr/>
        </p:nvSpPr>
        <p:spPr>
          <a:xfrm rot="0">
            <a:off x="3718778" y="3958823"/>
            <a:ext cx="734573" cy="708061"/>
          </a:xfrm>
          <a:prstGeom prst="rect">
            <a:avLst/>
          </a:prstGeom>
        </p:spPr>
        <p:txBody>
          <a:bodyPr anchor="t" rtlCol="false" tIns="0" lIns="0" bIns="0" rIns="0">
            <a:spAutoFit/>
          </a:bodyPr>
          <a:lstStyle/>
          <a:p>
            <a:pPr algn="ctr">
              <a:lnSpc>
                <a:spcPts val="5336"/>
              </a:lnSpc>
            </a:pPr>
            <a:r>
              <a:rPr lang="en-US" b="true" sz="5283">
                <a:solidFill>
                  <a:srgbClr val="FFFFFF"/>
                </a:solidFill>
                <a:latin typeface="Garet Bold"/>
                <a:ea typeface="Garet Bold"/>
                <a:cs typeface="Garet Bold"/>
                <a:sym typeface="Garet Bold"/>
              </a:rPr>
              <a:t>1</a:t>
            </a:r>
          </a:p>
        </p:txBody>
      </p:sp>
      <p:sp>
        <p:nvSpPr>
          <p:cNvPr name="TextBox 10" id="10"/>
          <p:cNvSpPr txBox="true"/>
          <p:nvPr/>
        </p:nvSpPr>
        <p:spPr>
          <a:xfrm rot="0">
            <a:off x="1500002" y="5358969"/>
            <a:ext cx="5176646" cy="325755"/>
          </a:xfrm>
          <a:prstGeom prst="rect">
            <a:avLst/>
          </a:prstGeom>
        </p:spPr>
        <p:txBody>
          <a:bodyPr anchor="t" rtlCol="false" tIns="0" lIns="0" bIns="0" rIns="0">
            <a:spAutoFit/>
          </a:bodyPr>
          <a:lstStyle/>
          <a:p>
            <a:pPr algn="ctr">
              <a:lnSpc>
                <a:spcPts val="2520"/>
              </a:lnSpc>
            </a:pPr>
            <a:r>
              <a:rPr lang="en-US" sz="1800">
                <a:solidFill>
                  <a:srgbClr val="FFFFFF"/>
                </a:solidFill>
                <a:latin typeface="Poppins"/>
                <a:ea typeface="Poppins"/>
                <a:cs typeface="Poppins"/>
                <a:sym typeface="Poppins"/>
              </a:rPr>
              <a:t> K-Nearest Neighbors (KNN)</a:t>
            </a:r>
          </a:p>
        </p:txBody>
      </p:sp>
      <p:sp>
        <p:nvSpPr>
          <p:cNvPr name="Freeform 11" id="11"/>
          <p:cNvSpPr/>
          <p:nvPr/>
        </p:nvSpPr>
        <p:spPr>
          <a:xfrm flipH="false" flipV="false" rot="0">
            <a:off x="8317167" y="3488515"/>
            <a:ext cx="1587749" cy="1618088"/>
          </a:xfrm>
          <a:custGeom>
            <a:avLst/>
            <a:gdLst/>
            <a:ahLst/>
            <a:cxnLst/>
            <a:rect r="r" b="b" t="t" l="l"/>
            <a:pathLst>
              <a:path h="1618088" w="1587749">
                <a:moveTo>
                  <a:pt x="0" y="0"/>
                </a:moveTo>
                <a:lnTo>
                  <a:pt x="1587750" y="0"/>
                </a:lnTo>
                <a:lnTo>
                  <a:pt x="1587750" y="1618088"/>
                </a:lnTo>
                <a:lnTo>
                  <a:pt x="0" y="1618088"/>
                </a:lnTo>
                <a:lnTo>
                  <a:pt x="0" y="0"/>
                </a:lnTo>
                <a:close/>
              </a:path>
            </a:pathLst>
          </a:custGeom>
          <a:blipFill>
            <a:blip r:embed="rId10"/>
            <a:stretch>
              <a:fillRect l="0" t="0" r="0" b="0"/>
            </a:stretch>
          </a:blipFill>
        </p:spPr>
      </p:sp>
      <p:sp>
        <p:nvSpPr>
          <p:cNvPr name="TextBox 12" id="12"/>
          <p:cNvSpPr txBox="true"/>
          <p:nvPr/>
        </p:nvSpPr>
        <p:spPr>
          <a:xfrm rot="0">
            <a:off x="8743756" y="3991154"/>
            <a:ext cx="734573" cy="708061"/>
          </a:xfrm>
          <a:prstGeom prst="rect">
            <a:avLst/>
          </a:prstGeom>
        </p:spPr>
        <p:txBody>
          <a:bodyPr anchor="t" rtlCol="false" tIns="0" lIns="0" bIns="0" rIns="0">
            <a:spAutoFit/>
          </a:bodyPr>
          <a:lstStyle/>
          <a:p>
            <a:pPr algn="ctr">
              <a:lnSpc>
                <a:spcPts val="5336"/>
              </a:lnSpc>
            </a:pPr>
            <a:r>
              <a:rPr lang="en-US" b="true" sz="5283">
                <a:solidFill>
                  <a:srgbClr val="FFFFFF"/>
                </a:solidFill>
                <a:latin typeface="Garet Bold"/>
                <a:ea typeface="Garet Bold"/>
                <a:cs typeface="Garet Bold"/>
                <a:sym typeface="Garet Bold"/>
              </a:rPr>
              <a:t>2</a:t>
            </a:r>
          </a:p>
        </p:txBody>
      </p:sp>
      <p:sp>
        <p:nvSpPr>
          <p:cNvPr name="TextBox 13" id="13"/>
          <p:cNvSpPr txBox="true"/>
          <p:nvPr/>
        </p:nvSpPr>
        <p:spPr>
          <a:xfrm rot="0">
            <a:off x="6522719" y="5326638"/>
            <a:ext cx="5176646" cy="325755"/>
          </a:xfrm>
          <a:prstGeom prst="rect">
            <a:avLst/>
          </a:prstGeom>
        </p:spPr>
        <p:txBody>
          <a:bodyPr anchor="t" rtlCol="false" tIns="0" lIns="0" bIns="0" rIns="0">
            <a:spAutoFit/>
          </a:bodyPr>
          <a:lstStyle/>
          <a:p>
            <a:pPr algn="ctr">
              <a:lnSpc>
                <a:spcPts val="2520"/>
              </a:lnSpc>
            </a:pPr>
            <a:r>
              <a:rPr lang="en-US" sz="1800">
                <a:solidFill>
                  <a:srgbClr val="FFFFFF"/>
                </a:solidFill>
                <a:latin typeface="Poppins"/>
                <a:ea typeface="Poppins"/>
                <a:cs typeface="Poppins"/>
                <a:sym typeface="Poppins"/>
              </a:rPr>
              <a:t>Support Vector Machines (SVM)</a:t>
            </a:r>
          </a:p>
        </p:txBody>
      </p:sp>
      <p:sp>
        <p:nvSpPr>
          <p:cNvPr name="Freeform 14" id="14"/>
          <p:cNvSpPr/>
          <p:nvPr/>
        </p:nvSpPr>
        <p:spPr>
          <a:xfrm flipH="false" flipV="false" rot="0">
            <a:off x="13520396" y="3456184"/>
            <a:ext cx="1587749" cy="1618088"/>
          </a:xfrm>
          <a:custGeom>
            <a:avLst/>
            <a:gdLst/>
            <a:ahLst/>
            <a:cxnLst/>
            <a:rect r="r" b="b" t="t" l="l"/>
            <a:pathLst>
              <a:path h="1618088" w="1587749">
                <a:moveTo>
                  <a:pt x="0" y="0"/>
                </a:moveTo>
                <a:lnTo>
                  <a:pt x="1587749" y="0"/>
                </a:lnTo>
                <a:lnTo>
                  <a:pt x="1587749" y="1618088"/>
                </a:lnTo>
                <a:lnTo>
                  <a:pt x="0" y="1618088"/>
                </a:lnTo>
                <a:lnTo>
                  <a:pt x="0" y="0"/>
                </a:lnTo>
                <a:close/>
              </a:path>
            </a:pathLst>
          </a:custGeom>
          <a:blipFill>
            <a:blip r:embed="rId10"/>
            <a:stretch>
              <a:fillRect l="0" t="0" r="0" b="0"/>
            </a:stretch>
          </a:blipFill>
        </p:spPr>
      </p:sp>
      <p:sp>
        <p:nvSpPr>
          <p:cNvPr name="TextBox 15" id="15"/>
          <p:cNvSpPr txBox="true"/>
          <p:nvPr/>
        </p:nvSpPr>
        <p:spPr>
          <a:xfrm rot="0">
            <a:off x="13946984" y="3958823"/>
            <a:ext cx="734573" cy="708061"/>
          </a:xfrm>
          <a:prstGeom prst="rect">
            <a:avLst/>
          </a:prstGeom>
        </p:spPr>
        <p:txBody>
          <a:bodyPr anchor="t" rtlCol="false" tIns="0" lIns="0" bIns="0" rIns="0">
            <a:spAutoFit/>
          </a:bodyPr>
          <a:lstStyle/>
          <a:p>
            <a:pPr algn="ctr">
              <a:lnSpc>
                <a:spcPts val="5336"/>
              </a:lnSpc>
            </a:pPr>
            <a:r>
              <a:rPr lang="en-US" b="true" sz="5283">
                <a:solidFill>
                  <a:srgbClr val="FFFFFF"/>
                </a:solidFill>
                <a:latin typeface="Garet Bold"/>
                <a:ea typeface="Garet Bold"/>
                <a:cs typeface="Garet Bold"/>
                <a:sym typeface="Garet Bold"/>
              </a:rPr>
              <a:t>3</a:t>
            </a:r>
          </a:p>
        </p:txBody>
      </p:sp>
      <p:sp>
        <p:nvSpPr>
          <p:cNvPr name="TextBox 16" id="16"/>
          <p:cNvSpPr txBox="true"/>
          <p:nvPr/>
        </p:nvSpPr>
        <p:spPr>
          <a:xfrm rot="0">
            <a:off x="11725947" y="5229645"/>
            <a:ext cx="5176646" cy="325755"/>
          </a:xfrm>
          <a:prstGeom prst="rect">
            <a:avLst/>
          </a:prstGeom>
        </p:spPr>
        <p:txBody>
          <a:bodyPr anchor="t" rtlCol="false" tIns="0" lIns="0" bIns="0" rIns="0">
            <a:spAutoFit/>
          </a:bodyPr>
          <a:lstStyle/>
          <a:p>
            <a:pPr algn="ctr">
              <a:lnSpc>
                <a:spcPts val="2520"/>
              </a:lnSpc>
            </a:pPr>
            <a:r>
              <a:rPr lang="en-US" sz="1800">
                <a:solidFill>
                  <a:srgbClr val="FFFFFF"/>
                </a:solidFill>
                <a:latin typeface="Poppins"/>
                <a:ea typeface="Poppins"/>
                <a:cs typeface="Poppins"/>
                <a:sym typeface="Poppins"/>
              </a:rPr>
              <a:t> Decision Tree, Random Forest</a:t>
            </a:r>
          </a:p>
        </p:txBody>
      </p:sp>
      <p:sp>
        <p:nvSpPr>
          <p:cNvPr name="Freeform 17" id="17"/>
          <p:cNvSpPr/>
          <p:nvPr/>
        </p:nvSpPr>
        <p:spPr>
          <a:xfrm flipH="false" flipV="false" rot="0">
            <a:off x="6082660" y="6819175"/>
            <a:ext cx="1587749" cy="1618088"/>
          </a:xfrm>
          <a:custGeom>
            <a:avLst/>
            <a:gdLst/>
            <a:ahLst/>
            <a:cxnLst/>
            <a:rect r="r" b="b" t="t" l="l"/>
            <a:pathLst>
              <a:path h="1618088" w="1587749">
                <a:moveTo>
                  <a:pt x="0" y="0"/>
                </a:moveTo>
                <a:lnTo>
                  <a:pt x="1587749" y="0"/>
                </a:lnTo>
                <a:lnTo>
                  <a:pt x="1587749" y="1618089"/>
                </a:lnTo>
                <a:lnTo>
                  <a:pt x="0" y="1618089"/>
                </a:lnTo>
                <a:lnTo>
                  <a:pt x="0" y="0"/>
                </a:lnTo>
                <a:close/>
              </a:path>
            </a:pathLst>
          </a:custGeom>
          <a:blipFill>
            <a:blip r:embed="rId10"/>
            <a:stretch>
              <a:fillRect l="0" t="0" r="0" b="0"/>
            </a:stretch>
          </a:blipFill>
        </p:spPr>
      </p:sp>
      <p:sp>
        <p:nvSpPr>
          <p:cNvPr name="TextBox 18" id="18"/>
          <p:cNvSpPr txBox="true"/>
          <p:nvPr/>
        </p:nvSpPr>
        <p:spPr>
          <a:xfrm rot="0">
            <a:off x="6509248" y="7321814"/>
            <a:ext cx="734573" cy="708061"/>
          </a:xfrm>
          <a:prstGeom prst="rect">
            <a:avLst/>
          </a:prstGeom>
        </p:spPr>
        <p:txBody>
          <a:bodyPr anchor="t" rtlCol="false" tIns="0" lIns="0" bIns="0" rIns="0">
            <a:spAutoFit/>
          </a:bodyPr>
          <a:lstStyle/>
          <a:p>
            <a:pPr algn="ctr">
              <a:lnSpc>
                <a:spcPts val="5336"/>
              </a:lnSpc>
            </a:pPr>
            <a:r>
              <a:rPr lang="en-US" b="true" sz="5283">
                <a:solidFill>
                  <a:srgbClr val="FFFFFF"/>
                </a:solidFill>
                <a:latin typeface="Garet Bold"/>
                <a:ea typeface="Garet Bold"/>
                <a:cs typeface="Garet Bold"/>
                <a:sym typeface="Garet Bold"/>
              </a:rPr>
              <a:t>4</a:t>
            </a:r>
          </a:p>
        </p:txBody>
      </p:sp>
      <p:sp>
        <p:nvSpPr>
          <p:cNvPr name="TextBox 19" id="19"/>
          <p:cNvSpPr txBox="true"/>
          <p:nvPr/>
        </p:nvSpPr>
        <p:spPr>
          <a:xfrm rot="0">
            <a:off x="4288212" y="8592636"/>
            <a:ext cx="5176646" cy="325755"/>
          </a:xfrm>
          <a:prstGeom prst="rect">
            <a:avLst/>
          </a:prstGeom>
        </p:spPr>
        <p:txBody>
          <a:bodyPr anchor="t" rtlCol="false" tIns="0" lIns="0" bIns="0" rIns="0">
            <a:spAutoFit/>
          </a:bodyPr>
          <a:lstStyle/>
          <a:p>
            <a:pPr algn="ctr">
              <a:lnSpc>
                <a:spcPts val="2520"/>
              </a:lnSpc>
            </a:pPr>
            <a:r>
              <a:rPr lang="en-US" sz="1800">
                <a:solidFill>
                  <a:srgbClr val="FFFFFF"/>
                </a:solidFill>
                <a:latin typeface="Poppins"/>
                <a:ea typeface="Poppins"/>
                <a:cs typeface="Poppins"/>
                <a:sym typeface="Poppins"/>
              </a:rPr>
              <a:t>AdaBoost</a:t>
            </a:r>
          </a:p>
        </p:txBody>
      </p:sp>
      <p:sp>
        <p:nvSpPr>
          <p:cNvPr name="Freeform 20" id="20"/>
          <p:cNvSpPr/>
          <p:nvPr/>
        </p:nvSpPr>
        <p:spPr>
          <a:xfrm flipH="false" flipV="false" rot="0">
            <a:off x="11697105" y="6819175"/>
            <a:ext cx="1587749" cy="1618088"/>
          </a:xfrm>
          <a:custGeom>
            <a:avLst/>
            <a:gdLst/>
            <a:ahLst/>
            <a:cxnLst/>
            <a:rect r="r" b="b" t="t" l="l"/>
            <a:pathLst>
              <a:path h="1618088" w="1587749">
                <a:moveTo>
                  <a:pt x="0" y="0"/>
                </a:moveTo>
                <a:lnTo>
                  <a:pt x="1587749" y="0"/>
                </a:lnTo>
                <a:lnTo>
                  <a:pt x="1587749" y="1618089"/>
                </a:lnTo>
                <a:lnTo>
                  <a:pt x="0" y="1618089"/>
                </a:lnTo>
                <a:lnTo>
                  <a:pt x="0" y="0"/>
                </a:lnTo>
                <a:close/>
              </a:path>
            </a:pathLst>
          </a:custGeom>
          <a:blipFill>
            <a:blip r:embed="rId10"/>
            <a:stretch>
              <a:fillRect l="0" t="0" r="0" b="0"/>
            </a:stretch>
          </a:blipFill>
        </p:spPr>
      </p:sp>
      <p:sp>
        <p:nvSpPr>
          <p:cNvPr name="TextBox 21" id="21"/>
          <p:cNvSpPr txBox="true"/>
          <p:nvPr/>
        </p:nvSpPr>
        <p:spPr>
          <a:xfrm rot="0">
            <a:off x="12123693" y="7321814"/>
            <a:ext cx="734573" cy="708061"/>
          </a:xfrm>
          <a:prstGeom prst="rect">
            <a:avLst/>
          </a:prstGeom>
        </p:spPr>
        <p:txBody>
          <a:bodyPr anchor="t" rtlCol="false" tIns="0" lIns="0" bIns="0" rIns="0">
            <a:spAutoFit/>
          </a:bodyPr>
          <a:lstStyle/>
          <a:p>
            <a:pPr algn="ctr">
              <a:lnSpc>
                <a:spcPts val="5336"/>
              </a:lnSpc>
            </a:pPr>
            <a:r>
              <a:rPr lang="en-US" b="true" sz="5283">
                <a:solidFill>
                  <a:srgbClr val="FFFFFF"/>
                </a:solidFill>
                <a:latin typeface="Garet Bold"/>
                <a:ea typeface="Garet Bold"/>
                <a:cs typeface="Garet Bold"/>
                <a:sym typeface="Garet Bold"/>
              </a:rPr>
              <a:t>5</a:t>
            </a:r>
          </a:p>
        </p:txBody>
      </p:sp>
      <p:sp>
        <p:nvSpPr>
          <p:cNvPr name="TextBox 22" id="22"/>
          <p:cNvSpPr txBox="true"/>
          <p:nvPr/>
        </p:nvSpPr>
        <p:spPr>
          <a:xfrm rot="0">
            <a:off x="9902657" y="8592636"/>
            <a:ext cx="5176646" cy="325755"/>
          </a:xfrm>
          <a:prstGeom prst="rect">
            <a:avLst/>
          </a:prstGeom>
        </p:spPr>
        <p:txBody>
          <a:bodyPr anchor="t" rtlCol="false" tIns="0" lIns="0" bIns="0" rIns="0">
            <a:spAutoFit/>
          </a:bodyPr>
          <a:lstStyle/>
          <a:p>
            <a:pPr algn="ctr">
              <a:lnSpc>
                <a:spcPts val="2520"/>
              </a:lnSpc>
            </a:pPr>
            <a:r>
              <a:rPr lang="en-US" sz="1800">
                <a:solidFill>
                  <a:srgbClr val="FFFFFF"/>
                </a:solidFill>
                <a:latin typeface="Poppins"/>
                <a:ea typeface="Poppins"/>
                <a:cs typeface="Poppins"/>
                <a:sym typeface="Poppins"/>
              </a:rPr>
              <a:t>Gradient Boosting, and XGBoost</a:t>
            </a:r>
          </a:p>
        </p:txBody>
      </p:sp>
      <p:sp>
        <p:nvSpPr>
          <p:cNvPr name="TextBox 23" id="23"/>
          <p:cNvSpPr txBox="true"/>
          <p:nvPr/>
        </p:nvSpPr>
        <p:spPr>
          <a:xfrm rot="0">
            <a:off x="1028700" y="973974"/>
            <a:ext cx="3267241" cy="325755"/>
          </a:xfrm>
          <a:prstGeom prst="rect">
            <a:avLst/>
          </a:prstGeom>
        </p:spPr>
        <p:txBody>
          <a:bodyPr anchor="t" rtlCol="false" tIns="0" lIns="0" bIns="0" rIns="0">
            <a:spAutoFit/>
          </a:bodyPr>
          <a:lstStyle/>
          <a:p>
            <a:pPr algn="l">
              <a:lnSpc>
                <a:spcPts val="2520"/>
              </a:lnSpc>
            </a:pPr>
            <a:r>
              <a:rPr lang="en-US" sz="1800">
                <a:solidFill>
                  <a:srgbClr val="FFFFFF"/>
                </a:solidFill>
                <a:latin typeface="Poppins"/>
                <a:ea typeface="Poppins"/>
                <a:cs typeface="Poppins"/>
                <a:sym typeface="Poppins"/>
              </a:rPr>
              <a:t>PROJECT PRESENTATION</a:t>
            </a:r>
          </a:p>
        </p:txBody>
      </p:sp>
      <p:sp>
        <p:nvSpPr>
          <p:cNvPr name="TextBox 24" id="24"/>
          <p:cNvSpPr txBox="true"/>
          <p:nvPr/>
        </p:nvSpPr>
        <p:spPr>
          <a:xfrm rot="0">
            <a:off x="15938341" y="8932545"/>
            <a:ext cx="1306653" cy="325755"/>
          </a:xfrm>
          <a:prstGeom prst="rect">
            <a:avLst/>
          </a:prstGeom>
        </p:spPr>
        <p:txBody>
          <a:bodyPr anchor="t" rtlCol="false" tIns="0" lIns="0" bIns="0" rIns="0">
            <a:spAutoFit/>
          </a:bodyPr>
          <a:lstStyle/>
          <a:p>
            <a:pPr algn="r">
              <a:lnSpc>
                <a:spcPts val="2520"/>
              </a:lnSpc>
            </a:pPr>
            <a:r>
              <a:rPr lang="en-US" sz="1800">
                <a:solidFill>
                  <a:srgbClr val="FFFFFF"/>
                </a:solidFill>
                <a:latin typeface="Poppins"/>
                <a:ea typeface="Poppins"/>
                <a:cs typeface="Poppins"/>
                <a:sym typeface="Poppins"/>
              </a:rPr>
              <a:t>PAGE 18</a:t>
            </a:r>
          </a:p>
        </p:txBody>
      </p:sp>
      <p:sp>
        <p:nvSpPr>
          <p:cNvPr name="TextBox 25" id="25"/>
          <p:cNvSpPr txBox="true"/>
          <p:nvPr/>
        </p:nvSpPr>
        <p:spPr>
          <a:xfrm rot="0">
            <a:off x="3169296" y="2279430"/>
            <a:ext cx="12769044" cy="640080"/>
          </a:xfrm>
          <a:prstGeom prst="rect">
            <a:avLst/>
          </a:prstGeom>
        </p:spPr>
        <p:txBody>
          <a:bodyPr anchor="t" rtlCol="false" tIns="0" lIns="0" bIns="0" rIns="0">
            <a:spAutoFit/>
          </a:bodyPr>
          <a:lstStyle/>
          <a:p>
            <a:pPr algn="ctr">
              <a:lnSpc>
                <a:spcPts val="2520"/>
              </a:lnSpc>
              <a:spcBef>
                <a:spcPct val="0"/>
              </a:spcBef>
            </a:pPr>
            <a:r>
              <a:rPr lang="en-US" sz="1800">
                <a:solidFill>
                  <a:srgbClr val="FFFFFF"/>
                </a:solidFill>
                <a:latin typeface="Poppins"/>
                <a:ea typeface="Poppins"/>
                <a:cs typeface="Poppins"/>
                <a:sym typeface="Poppins"/>
              </a:rPr>
              <a:t>Multiple models are evaluated, The selection is based on the log loss for training, testing, and validation errors. The best-performing model is chosen for further tuning.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9696807" y="2187958"/>
            <a:ext cx="8274014" cy="4846011"/>
            <a:chOff x="0" y="0"/>
            <a:chExt cx="11032019" cy="6461348"/>
          </a:xfrm>
        </p:grpSpPr>
        <p:sp>
          <p:nvSpPr>
            <p:cNvPr name="TextBox 4" id="4"/>
            <p:cNvSpPr txBox="true"/>
            <p:nvPr/>
          </p:nvSpPr>
          <p:spPr>
            <a:xfrm rot="0">
              <a:off x="1422053" y="1907088"/>
              <a:ext cx="8062512" cy="2227246"/>
            </a:xfrm>
            <a:prstGeom prst="rect">
              <a:avLst/>
            </a:prstGeom>
          </p:spPr>
          <p:txBody>
            <a:bodyPr anchor="t" rtlCol="false" tIns="0" lIns="0" bIns="0" rIns="0">
              <a:spAutoFit/>
            </a:bodyPr>
            <a:lstStyle/>
            <a:p>
              <a:pPr algn="ctr">
                <a:lnSpc>
                  <a:spcPts val="6335"/>
                </a:lnSpc>
              </a:pPr>
              <a:r>
                <a:rPr lang="en-US" b="true" sz="6273">
                  <a:solidFill>
                    <a:srgbClr val="FFFFFF"/>
                  </a:solidFill>
                  <a:latin typeface="Garet Bold"/>
                  <a:ea typeface="Garet Bold"/>
                  <a:cs typeface="Garet Bold"/>
                  <a:sym typeface="Garet Bold"/>
                </a:rPr>
                <a:t>MODEL TRAINING</a:t>
              </a:r>
            </a:p>
          </p:txBody>
        </p:sp>
        <p:sp>
          <p:nvSpPr>
            <p:cNvPr name="TextBox 5" id="5"/>
            <p:cNvSpPr txBox="true"/>
            <p:nvPr/>
          </p:nvSpPr>
          <p:spPr>
            <a:xfrm rot="0">
              <a:off x="0" y="57150"/>
              <a:ext cx="3324634" cy="1139269"/>
            </a:xfrm>
            <a:prstGeom prst="rect">
              <a:avLst/>
            </a:prstGeom>
          </p:spPr>
          <p:txBody>
            <a:bodyPr anchor="t" rtlCol="false" tIns="0" lIns="0" bIns="0" rIns="0">
              <a:spAutoFit/>
            </a:bodyPr>
            <a:lstStyle/>
            <a:p>
              <a:pPr algn="ctr">
                <a:lnSpc>
                  <a:spcPts val="3258"/>
                </a:lnSpc>
              </a:pPr>
              <a:r>
                <a:rPr lang="en-US" b="true" sz="3226">
                  <a:solidFill>
                    <a:srgbClr val="FFFFFF"/>
                  </a:solidFill>
                  <a:latin typeface="Garet Bold"/>
                  <a:ea typeface="Garet Bold"/>
                  <a:cs typeface="Garet Bold"/>
                  <a:sym typeface="Garet Bold"/>
                </a:rPr>
                <a:t>60% FOR TRAINING</a:t>
              </a:r>
            </a:p>
          </p:txBody>
        </p:sp>
        <p:sp>
          <p:nvSpPr>
            <p:cNvPr name="TextBox 6" id="6"/>
            <p:cNvSpPr txBox="true"/>
            <p:nvPr/>
          </p:nvSpPr>
          <p:spPr>
            <a:xfrm rot="0">
              <a:off x="2642206" y="5322078"/>
              <a:ext cx="5622204" cy="1139269"/>
            </a:xfrm>
            <a:prstGeom prst="rect">
              <a:avLst/>
            </a:prstGeom>
          </p:spPr>
          <p:txBody>
            <a:bodyPr anchor="t" rtlCol="false" tIns="0" lIns="0" bIns="0" rIns="0">
              <a:spAutoFit/>
            </a:bodyPr>
            <a:lstStyle/>
            <a:p>
              <a:pPr algn="ctr">
                <a:lnSpc>
                  <a:spcPts val="3258"/>
                </a:lnSpc>
              </a:pPr>
              <a:r>
                <a:rPr lang="en-US" b="true" sz="3226">
                  <a:solidFill>
                    <a:srgbClr val="FFFFFF"/>
                  </a:solidFill>
                  <a:latin typeface="Garet Bold"/>
                  <a:ea typeface="Garet Bold"/>
                  <a:cs typeface="Garet Bold"/>
                  <a:sym typeface="Garet Bold"/>
                </a:rPr>
                <a:t> 20% FOR CROSS-VALIDATION</a:t>
              </a:r>
            </a:p>
          </p:txBody>
        </p:sp>
        <p:sp>
          <p:nvSpPr>
            <p:cNvPr name="TextBox 7" id="7"/>
            <p:cNvSpPr txBox="true"/>
            <p:nvPr/>
          </p:nvSpPr>
          <p:spPr>
            <a:xfrm rot="0">
              <a:off x="8310497" y="57150"/>
              <a:ext cx="2721521" cy="1139269"/>
            </a:xfrm>
            <a:prstGeom prst="rect">
              <a:avLst/>
            </a:prstGeom>
          </p:spPr>
          <p:txBody>
            <a:bodyPr anchor="t" rtlCol="false" tIns="0" lIns="0" bIns="0" rIns="0">
              <a:spAutoFit/>
            </a:bodyPr>
            <a:lstStyle/>
            <a:p>
              <a:pPr algn="ctr">
                <a:lnSpc>
                  <a:spcPts val="3258"/>
                </a:lnSpc>
              </a:pPr>
              <a:r>
                <a:rPr lang="en-US" b="true" sz="3226">
                  <a:solidFill>
                    <a:srgbClr val="FFFFFF"/>
                  </a:solidFill>
                  <a:latin typeface="Garet Bold"/>
                  <a:ea typeface="Garet Bold"/>
                  <a:cs typeface="Garet Bold"/>
                  <a:sym typeface="Garet Bold"/>
                </a:rPr>
                <a:t>20% FOR TESTING</a:t>
              </a:r>
            </a:p>
          </p:txBody>
        </p:sp>
      </p:grpSp>
      <p:sp>
        <p:nvSpPr>
          <p:cNvPr name="TextBox 8" id="8"/>
          <p:cNvSpPr txBox="true"/>
          <p:nvPr/>
        </p:nvSpPr>
        <p:spPr>
          <a:xfrm rot="0">
            <a:off x="1240192" y="1856897"/>
            <a:ext cx="7254861" cy="5914460"/>
          </a:xfrm>
          <a:prstGeom prst="rect">
            <a:avLst/>
          </a:prstGeom>
        </p:spPr>
        <p:txBody>
          <a:bodyPr anchor="t" rtlCol="false" tIns="0" lIns="0" bIns="0" rIns="0">
            <a:spAutoFit/>
          </a:bodyPr>
          <a:lstStyle/>
          <a:p>
            <a:pPr algn="just" marL="521850" indent="-260925" lvl="1">
              <a:lnSpc>
                <a:spcPts val="3383"/>
              </a:lnSpc>
              <a:buFont typeface="Arial"/>
              <a:buChar char="•"/>
            </a:pPr>
            <a:r>
              <a:rPr lang="en-US" sz="2417">
                <a:solidFill>
                  <a:srgbClr val="FFFFFF"/>
                </a:solidFill>
                <a:latin typeface="Poppins"/>
                <a:ea typeface="Poppins"/>
                <a:cs typeface="Poppins"/>
                <a:sym typeface="Poppins"/>
              </a:rPr>
              <a:t>The data is split into 60% for training, 20% for testing, and 20% for cross-validation. This split ensures the model is well-trained and evaluated across unseen data, improving its generalizability. The selected model is trained on the training set, and then tested and validated on the remaining data to minimize overfitting and improve performance.</a:t>
            </a:r>
          </a:p>
          <a:p>
            <a:pPr algn="just">
              <a:lnSpc>
                <a:spcPts val="3383"/>
              </a:lnSpc>
            </a:pPr>
          </a:p>
          <a:p>
            <a:pPr algn="just" marL="521850" indent="-260925" lvl="1">
              <a:lnSpc>
                <a:spcPts val="3383"/>
              </a:lnSpc>
              <a:buFont typeface="Arial"/>
              <a:buChar char="•"/>
            </a:pPr>
            <a:r>
              <a:rPr lang="en-US" sz="2417">
                <a:solidFill>
                  <a:srgbClr val="FFFFFF"/>
                </a:solidFill>
                <a:latin typeface="Poppins"/>
                <a:ea typeface="Poppins"/>
                <a:cs typeface="Poppins"/>
                <a:sym typeface="Poppins"/>
              </a:rPr>
              <a:t>This process ensures that the model is well-structured, optimized, and ready for further fine-tuning based on evaluation metrics.</a:t>
            </a:r>
          </a:p>
          <a:p>
            <a:pPr algn="just">
              <a:lnSpc>
                <a:spcPts val="3383"/>
              </a:lnSpc>
            </a:pPr>
          </a:p>
        </p:txBody>
      </p:sp>
      <p:sp>
        <p:nvSpPr>
          <p:cNvPr name="TextBox 9" id="9"/>
          <p:cNvSpPr txBox="true"/>
          <p:nvPr/>
        </p:nvSpPr>
        <p:spPr>
          <a:xfrm rot="0">
            <a:off x="1028700" y="8932545"/>
            <a:ext cx="3267241" cy="325755"/>
          </a:xfrm>
          <a:prstGeom prst="rect">
            <a:avLst/>
          </a:prstGeom>
        </p:spPr>
        <p:txBody>
          <a:bodyPr anchor="t" rtlCol="false" tIns="0" lIns="0" bIns="0" rIns="0">
            <a:spAutoFit/>
          </a:bodyPr>
          <a:lstStyle/>
          <a:p>
            <a:pPr algn="l">
              <a:lnSpc>
                <a:spcPts val="2520"/>
              </a:lnSpc>
            </a:pPr>
            <a:r>
              <a:rPr lang="en-US" sz="1800">
                <a:solidFill>
                  <a:srgbClr val="FFFFFF"/>
                </a:solidFill>
                <a:latin typeface="Poppins"/>
                <a:ea typeface="Poppins"/>
                <a:cs typeface="Poppins"/>
                <a:sym typeface="Poppins"/>
              </a:rPr>
              <a:t>PROJECT PRESENTATION</a:t>
            </a:r>
          </a:p>
        </p:txBody>
      </p:sp>
      <p:sp>
        <p:nvSpPr>
          <p:cNvPr name="TextBox 10" id="10"/>
          <p:cNvSpPr txBox="true"/>
          <p:nvPr/>
        </p:nvSpPr>
        <p:spPr>
          <a:xfrm rot="0">
            <a:off x="15938341" y="8932545"/>
            <a:ext cx="1306653" cy="325755"/>
          </a:xfrm>
          <a:prstGeom prst="rect">
            <a:avLst/>
          </a:prstGeom>
        </p:spPr>
        <p:txBody>
          <a:bodyPr anchor="t" rtlCol="false" tIns="0" lIns="0" bIns="0" rIns="0">
            <a:spAutoFit/>
          </a:bodyPr>
          <a:lstStyle/>
          <a:p>
            <a:pPr algn="r">
              <a:lnSpc>
                <a:spcPts val="2520"/>
              </a:lnSpc>
            </a:pPr>
            <a:r>
              <a:rPr lang="en-US" sz="1800">
                <a:solidFill>
                  <a:srgbClr val="FFFFFF"/>
                </a:solidFill>
                <a:latin typeface="Poppins"/>
                <a:ea typeface="Poppins"/>
                <a:cs typeface="Poppins"/>
                <a:sym typeface="Poppins"/>
              </a:rPr>
              <a:t>PAGE 19</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283174" y="5143500"/>
            <a:ext cx="10761598" cy="2354100"/>
          </a:xfrm>
          <a:custGeom>
            <a:avLst/>
            <a:gdLst/>
            <a:ahLst/>
            <a:cxnLst/>
            <a:rect r="r" b="b" t="t" l="l"/>
            <a:pathLst>
              <a:path h="2354100" w="10761598">
                <a:moveTo>
                  <a:pt x="0" y="0"/>
                </a:moveTo>
                <a:lnTo>
                  <a:pt x="10761599" y="0"/>
                </a:lnTo>
                <a:lnTo>
                  <a:pt x="10761599" y="2354100"/>
                </a:lnTo>
                <a:lnTo>
                  <a:pt x="0" y="2354100"/>
                </a:lnTo>
                <a:lnTo>
                  <a:pt x="0" y="0"/>
                </a:lnTo>
                <a:close/>
              </a:path>
            </a:pathLst>
          </a:custGeom>
          <a:blipFill>
            <a:blip r:embed="rId3"/>
            <a:stretch>
              <a:fillRect l="0" t="0" r="0" b="0"/>
            </a:stretch>
          </a:blipFill>
        </p:spPr>
      </p:sp>
      <p:sp>
        <p:nvSpPr>
          <p:cNvPr name="TextBox 4" id="4"/>
          <p:cNvSpPr txBox="true"/>
          <p:nvPr/>
        </p:nvSpPr>
        <p:spPr>
          <a:xfrm rot="0">
            <a:off x="2946683" y="827037"/>
            <a:ext cx="6627511" cy="430432"/>
          </a:xfrm>
          <a:prstGeom prst="rect">
            <a:avLst/>
          </a:prstGeom>
        </p:spPr>
        <p:txBody>
          <a:bodyPr anchor="t" rtlCol="false" tIns="0" lIns="0" bIns="0" rIns="0">
            <a:spAutoFit/>
          </a:bodyPr>
          <a:lstStyle/>
          <a:p>
            <a:pPr algn="ctr">
              <a:lnSpc>
                <a:spcPts val="3258"/>
              </a:lnSpc>
            </a:pPr>
            <a:r>
              <a:rPr lang="en-US" b="true" sz="3226">
                <a:solidFill>
                  <a:srgbClr val="FFFFFF"/>
                </a:solidFill>
                <a:latin typeface="Garet Bold"/>
                <a:ea typeface="Garet Bold"/>
                <a:cs typeface="Garet Bold"/>
                <a:sym typeface="Garet Bold"/>
              </a:rPr>
              <a:t>HYPER PARAMETER TUNING</a:t>
            </a:r>
          </a:p>
        </p:txBody>
      </p:sp>
      <p:sp>
        <p:nvSpPr>
          <p:cNvPr name="TextBox 5" id="5"/>
          <p:cNvSpPr txBox="true"/>
          <p:nvPr/>
        </p:nvSpPr>
        <p:spPr>
          <a:xfrm rot="0">
            <a:off x="3283174" y="1868628"/>
            <a:ext cx="7254861" cy="2959871"/>
          </a:xfrm>
          <a:prstGeom prst="rect">
            <a:avLst/>
          </a:prstGeom>
        </p:spPr>
        <p:txBody>
          <a:bodyPr anchor="t" rtlCol="false" tIns="0" lIns="0" bIns="0" rIns="0">
            <a:spAutoFit/>
          </a:bodyPr>
          <a:lstStyle/>
          <a:p>
            <a:pPr algn="just">
              <a:lnSpc>
                <a:spcPts val="3383"/>
              </a:lnSpc>
            </a:pPr>
            <a:r>
              <a:rPr lang="en-US" sz="2417">
                <a:solidFill>
                  <a:srgbClr val="FFFFFF"/>
                </a:solidFill>
                <a:latin typeface="Poppins"/>
                <a:ea typeface="Poppins"/>
                <a:cs typeface="Poppins"/>
                <a:sym typeface="Poppins"/>
              </a:rPr>
              <a:t>Hyper parameter running  is done on gradient boost classifier as it has reduce the mild over fitting</a:t>
            </a:r>
          </a:p>
          <a:p>
            <a:pPr algn="just">
              <a:lnSpc>
                <a:spcPts val="3383"/>
              </a:lnSpc>
            </a:pPr>
          </a:p>
          <a:p>
            <a:pPr algn="just">
              <a:lnSpc>
                <a:spcPts val="3383"/>
              </a:lnSpc>
            </a:pPr>
            <a:r>
              <a:rPr lang="en-US" sz="2417">
                <a:solidFill>
                  <a:srgbClr val="FFFFFF"/>
                </a:solidFill>
                <a:latin typeface="Poppins"/>
                <a:ea typeface="Poppins"/>
                <a:cs typeface="Poppins"/>
                <a:sym typeface="Poppins"/>
              </a:rPr>
              <a:t>gradient boosting has high accuracy and we applied hyperparameter running that</a:t>
            </a:r>
          </a:p>
          <a:p>
            <a:pPr algn="just">
              <a:lnSpc>
                <a:spcPts val="3383"/>
              </a:lnSpc>
            </a:pPr>
          </a:p>
        </p:txBody>
      </p:sp>
      <p:sp>
        <p:nvSpPr>
          <p:cNvPr name="TextBox 6" id="6"/>
          <p:cNvSpPr txBox="true"/>
          <p:nvPr/>
        </p:nvSpPr>
        <p:spPr>
          <a:xfrm rot="0">
            <a:off x="1028700" y="8932545"/>
            <a:ext cx="3267241" cy="325755"/>
          </a:xfrm>
          <a:prstGeom prst="rect">
            <a:avLst/>
          </a:prstGeom>
        </p:spPr>
        <p:txBody>
          <a:bodyPr anchor="t" rtlCol="false" tIns="0" lIns="0" bIns="0" rIns="0">
            <a:spAutoFit/>
          </a:bodyPr>
          <a:lstStyle/>
          <a:p>
            <a:pPr algn="l">
              <a:lnSpc>
                <a:spcPts val="2520"/>
              </a:lnSpc>
            </a:pPr>
            <a:r>
              <a:rPr lang="en-US" sz="1800">
                <a:solidFill>
                  <a:srgbClr val="FFFFFF"/>
                </a:solidFill>
                <a:latin typeface="Poppins"/>
                <a:ea typeface="Poppins"/>
                <a:cs typeface="Poppins"/>
                <a:sym typeface="Poppins"/>
              </a:rPr>
              <a:t>PROJECT PRESENTATION</a:t>
            </a:r>
          </a:p>
        </p:txBody>
      </p:sp>
      <p:sp>
        <p:nvSpPr>
          <p:cNvPr name="TextBox 7" id="7"/>
          <p:cNvSpPr txBox="true"/>
          <p:nvPr/>
        </p:nvSpPr>
        <p:spPr>
          <a:xfrm rot="0">
            <a:off x="15938341" y="8932545"/>
            <a:ext cx="1306653" cy="325755"/>
          </a:xfrm>
          <a:prstGeom prst="rect">
            <a:avLst/>
          </a:prstGeom>
        </p:spPr>
        <p:txBody>
          <a:bodyPr anchor="t" rtlCol="false" tIns="0" lIns="0" bIns="0" rIns="0">
            <a:spAutoFit/>
          </a:bodyPr>
          <a:lstStyle/>
          <a:p>
            <a:pPr algn="r">
              <a:lnSpc>
                <a:spcPts val="2520"/>
              </a:lnSpc>
            </a:pPr>
            <a:r>
              <a:rPr lang="en-US" sz="1800">
                <a:solidFill>
                  <a:srgbClr val="FFFFFF"/>
                </a:solidFill>
                <a:latin typeface="Poppins"/>
                <a:ea typeface="Poppins"/>
                <a:cs typeface="Poppins"/>
                <a:sym typeface="Poppins"/>
              </a:rPr>
              <a:t>PAGE 19</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rcRect l="0" t="0" r="0" b="0"/>
          <a:stretch>
            <a:fillRect/>
          </a:stretch>
        </p:blipFill>
        <p:spPr>
          <a:xfrm flipH="false" flipV="false" rot="0">
            <a:off x="-255985" y="-2180105"/>
            <a:ext cx="9400859" cy="5264481"/>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9144874" y="-2180105"/>
            <a:ext cx="9400859" cy="5264481"/>
          </a:xfrm>
          <a:prstGeom prst="rect">
            <a:avLst/>
          </a:prstGeom>
        </p:spPr>
      </p:pic>
      <p:sp>
        <p:nvSpPr>
          <p:cNvPr name="TextBox 5" id="5"/>
          <p:cNvSpPr txBox="true"/>
          <p:nvPr/>
        </p:nvSpPr>
        <p:spPr>
          <a:xfrm rot="0">
            <a:off x="5466962" y="3747860"/>
            <a:ext cx="7354075" cy="3000830"/>
          </a:xfrm>
          <a:prstGeom prst="rect">
            <a:avLst/>
          </a:prstGeom>
        </p:spPr>
        <p:txBody>
          <a:bodyPr anchor="t" rtlCol="false" tIns="0" lIns="0" bIns="0" rIns="0">
            <a:spAutoFit/>
          </a:bodyPr>
          <a:lstStyle/>
          <a:p>
            <a:pPr algn="ctr">
              <a:lnSpc>
                <a:spcPts val="11580"/>
              </a:lnSpc>
            </a:pPr>
            <a:r>
              <a:rPr lang="en-US" b="true" sz="11466">
                <a:solidFill>
                  <a:srgbClr val="FFFFFF"/>
                </a:solidFill>
                <a:latin typeface="Garet Bold"/>
                <a:ea typeface="Garet Bold"/>
                <a:cs typeface="Garet Bold"/>
                <a:sym typeface="Garet Bold"/>
              </a:rPr>
              <a:t>THANK</a:t>
            </a:r>
          </a:p>
          <a:p>
            <a:pPr algn="ctr">
              <a:lnSpc>
                <a:spcPts val="11580"/>
              </a:lnSpc>
            </a:pPr>
            <a:r>
              <a:rPr lang="en-US" b="true" sz="11466">
                <a:solidFill>
                  <a:srgbClr val="FFFFFF"/>
                </a:solidFill>
                <a:latin typeface="Garet Bold"/>
                <a:ea typeface="Garet Bold"/>
                <a:cs typeface="Garet Bold"/>
                <a:sym typeface="Garet Bold"/>
              </a:rPr>
              <a:t>YOU</a:t>
            </a:r>
          </a:p>
        </p:txBody>
      </p:sp>
      <p:pic>
        <p:nvPicPr>
          <p:cNvPr name="Picture 6" id="6"/>
          <p:cNvPicPr>
            <a:picLocks noChangeAspect="true"/>
          </p:cNvPicPr>
          <p:nvPr/>
        </p:nvPicPr>
        <p:blipFill>
          <a:blip r:embed="rId3"/>
          <a:srcRect l="0" t="0" r="0" b="0"/>
          <a:stretch>
            <a:fillRect/>
          </a:stretch>
        </p:blipFill>
        <p:spPr>
          <a:xfrm flipH="false" flipV="false" rot="-10798857">
            <a:off x="9144000" y="7201062"/>
            <a:ext cx="9400859" cy="5264481"/>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10798857">
            <a:off x="-256859" y="7197939"/>
            <a:ext cx="9400859" cy="5264481"/>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451209" y="471827"/>
            <a:ext cx="7385583" cy="4882040"/>
          </a:xfrm>
          <a:custGeom>
            <a:avLst/>
            <a:gdLst/>
            <a:ahLst/>
            <a:cxnLst/>
            <a:rect r="r" b="b" t="t" l="l"/>
            <a:pathLst>
              <a:path h="4882040" w="7385583">
                <a:moveTo>
                  <a:pt x="0" y="0"/>
                </a:moveTo>
                <a:lnTo>
                  <a:pt x="7385582" y="0"/>
                </a:lnTo>
                <a:lnTo>
                  <a:pt x="7385582" y="4882040"/>
                </a:lnTo>
                <a:lnTo>
                  <a:pt x="0" y="4882040"/>
                </a:lnTo>
                <a:lnTo>
                  <a:pt x="0" y="0"/>
                </a:lnTo>
                <a:close/>
              </a:path>
            </a:pathLst>
          </a:custGeom>
          <a:blipFill>
            <a:blip r:embed="rId3"/>
            <a:stretch>
              <a:fillRect l="-6062" t="0" r="0" b="0"/>
            </a:stretch>
          </a:blipFill>
        </p:spPr>
      </p:sp>
      <p:sp>
        <p:nvSpPr>
          <p:cNvPr name="TextBox 4" id="4"/>
          <p:cNvSpPr txBox="true"/>
          <p:nvPr/>
        </p:nvSpPr>
        <p:spPr>
          <a:xfrm rot="0">
            <a:off x="5228298" y="5477692"/>
            <a:ext cx="7831404" cy="940435"/>
          </a:xfrm>
          <a:prstGeom prst="rect">
            <a:avLst/>
          </a:prstGeom>
        </p:spPr>
        <p:txBody>
          <a:bodyPr anchor="t" rtlCol="false" tIns="0" lIns="0" bIns="0" rIns="0">
            <a:spAutoFit/>
          </a:bodyPr>
          <a:lstStyle/>
          <a:p>
            <a:pPr algn="ctr">
              <a:lnSpc>
                <a:spcPts val="7069"/>
              </a:lnSpc>
            </a:pPr>
            <a:r>
              <a:rPr lang="en-US" b="true" sz="6999">
                <a:solidFill>
                  <a:srgbClr val="FFFFFF"/>
                </a:solidFill>
                <a:latin typeface="Garet Bold"/>
                <a:ea typeface="Garet Bold"/>
                <a:cs typeface="Garet Bold"/>
                <a:sym typeface="Garet Bold"/>
              </a:rPr>
              <a:t>INTRODUCTION</a:t>
            </a:r>
          </a:p>
        </p:txBody>
      </p:sp>
      <p:sp>
        <p:nvSpPr>
          <p:cNvPr name="TextBox 5" id="5"/>
          <p:cNvSpPr txBox="true"/>
          <p:nvPr/>
        </p:nvSpPr>
        <p:spPr>
          <a:xfrm rot="0">
            <a:off x="2945666" y="6712077"/>
            <a:ext cx="12992674" cy="1823649"/>
          </a:xfrm>
          <a:prstGeom prst="rect">
            <a:avLst/>
          </a:prstGeom>
        </p:spPr>
        <p:txBody>
          <a:bodyPr anchor="t" rtlCol="false" tIns="0" lIns="0" bIns="0" rIns="0">
            <a:spAutoFit/>
          </a:bodyPr>
          <a:lstStyle/>
          <a:p>
            <a:pPr algn="just" marL="448599" indent="-224299" lvl="1">
              <a:lnSpc>
                <a:spcPts val="2908"/>
              </a:lnSpc>
              <a:buFont typeface="Arial"/>
              <a:buChar char="•"/>
            </a:pPr>
            <a:r>
              <a:rPr lang="en-US" sz="2077">
                <a:solidFill>
                  <a:srgbClr val="FFFFFF"/>
                </a:solidFill>
                <a:latin typeface="Poppins"/>
                <a:ea typeface="Poppins"/>
                <a:cs typeface="Poppins"/>
                <a:sym typeface="Poppins"/>
              </a:rPr>
              <a:t>Quasars: Quasars are extremely bright objects powered by supermassive black holes at the centers of distant galaxies. They release massive energy and are among the brightest objects in the universe.</a:t>
            </a:r>
          </a:p>
          <a:p>
            <a:pPr algn="just" marL="448599" indent="-224299" lvl="1">
              <a:lnSpc>
                <a:spcPts val="2908"/>
              </a:lnSpc>
              <a:buFont typeface="Arial"/>
              <a:buChar char="•"/>
            </a:pPr>
            <a:r>
              <a:rPr lang="en-US" sz="2077">
                <a:solidFill>
                  <a:srgbClr val="FFFFFF"/>
                </a:solidFill>
                <a:latin typeface="Poppins"/>
                <a:ea typeface="Poppins"/>
                <a:cs typeface="Poppins"/>
                <a:sym typeface="Poppins"/>
              </a:rPr>
              <a:t>Galaxies: Galaxies are vast systems of stars, gas, dust, and dark matter, held together by gravity. They come in various shapes and sizes, and are the primary structures in the universe.</a:t>
            </a:r>
          </a:p>
        </p:txBody>
      </p:sp>
      <p:pic>
        <p:nvPicPr>
          <p:cNvPr name="Picture 6" id="6"/>
          <p:cNvPicPr>
            <a:picLocks noChangeAspect="true"/>
          </p:cNvPicPr>
          <p:nvPr/>
        </p:nvPicPr>
        <p:blipFill>
          <a:blip r:embed="rId4"/>
          <a:srcRect l="0" t="0" r="0" b="0"/>
          <a:stretch>
            <a:fillRect/>
          </a:stretch>
        </p:blipFill>
        <p:spPr>
          <a:xfrm flipH="false" flipV="false" rot="0">
            <a:off x="-255985" y="-2180105"/>
            <a:ext cx="9400859" cy="5264481"/>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12836791" y="-2160414"/>
            <a:ext cx="9400859" cy="5264481"/>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1138999" y="3253756"/>
            <a:ext cx="9400859" cy="5264481"/>
          </a:xfrm>
          <a:prstGeom prst="rect">
            <a:avLst/>
          </a:prstGeom>
        </p:spPr>
      </p:pic>
      <p:sp>
        <p:nvSpPr>
          <p:cNvPr name="TextBox 9" id="9"/>
          <p:cNvSpPr txBox="true"/>
          <p:nvPr/>
        </p:nvSpPr>
        <p:spPr>
          <a:xfrm rot="0">
            <a:off x="476103" y="9201150"/>
            <a:ext cx="3267241" cy="325755"/>
          </a:xfrm>
          <a:prstGeom prst="rect">
            <a:avLst/>
          </a:prstGeom>
        </p:spPr>
        <p:txBody>
          <a:bodyPr anchor="t" rtlCol="false" tIns="0" lIns="0" bIns="0" rIns="0">
            <a:spAutoFit/>
          </a:bodyPr>
          <a:lstStyle/>
          <a:p>
            <a:pPr algn="l">
              <a:lnSpc>
                <a:spcPts val="2520"/>
              </a:lnSpc>
            </a:pPr>
            <a:r>
              <a:rPr lang="en-US" sz="1800">
                <a:solidFill>
                  <a:srgbClr val="FFFFFF"/>
                </a:solidFill>
                <a:latin typeface="Poppins"/>
                <a:ea typeface="Poppins"/>
                <a:cs typeface="Poppins"/>
                <a:sym typeface="Poppins"/>
              </a:rPr>
              <a:t>PROJECT PRESENTATION</a:t>
            </a:r>
          </a:p>
        </p:txBody>
      </p:sp>
      <p:sp>
        <p:nvSpPr>
          <p:cNvPr name="TextBox 10" id="10"/>
          <p:cNvSpPr txBox="true"/>
          <p:nvPr/>
        </p:nvSpPr>
        <p:spPr>
          <a:xfrm rot="0">
            <a:off x="15938341" y="8932545"/>
            <a:ext cx="1306653" cy="325755"/>
          </a:xfrm>
          <a:prstGeom prst="rect">
            <a:avLst/>
          </a:prstGeom>
        </p:spPr>
        <p:txBody>
          <a:bodyPr anchor="t" rtlCol="false" tIns="0" lIns="0" bIns="0" rIns="0">
            <a:spAutoFit/>
          </a:bodyPr>
          <a:lstStyle/>
          <a:p>
            <a:pPr algn="r">
              <a:lnSpc>
                <a:spcPts val="2520"/>
              </a:lnSpc>
            </a:pPr>
            <a:r>
              <a:rPr lang="en-US" sz="1800">
                <a:solidFill>
                  <a:srgbClr val="FFFFFF"/>
                </a:solidFill>
                <a:latin typeface="Poppins"/>
                <a:ea typeface="Poppins"/>
                <a:cs typeface="Poppins"/>
                <a:sym typeface="Poppins"/>
              </a:rPr>
              <a:t>PAGE 01</a:t>
            </a:r>
          </a:p>
        </p:txBody>
      </p:sp>
      <p:pic>
        <p:nvPicPr>
          <p:cNvPr name="Picture 11" id="11"/>
          <p:cNvPicPr>
            <a:picLocks noChangeAspect="true"/>
          </p:cNvPicPr>
          <p:nvPr/>
        </p:nvPicPr>
        <p:blipFill>
          <a:blip r:embed="rId4"/>
          <a:srcRect l="0" t="0" r="0" b="0"/>
          <a:stretch>
            <a:fillRect/>
          </a:stretch>
        </p:blipFill>
        <p:spPr>
          <a:xfrm flipH="false" flipV="false" rot="0">
            <a:off x="12147919" y="2912847"/>
            <a:ext cx="9400859" cy="5264481"/>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0" r="0" b="-25777"/>
            </a:stretch>
          </a:blipFill>
        </p:spPr>
      </p:sp>
      <p:sp>
        <p:nvSpPr>
          <p:cNvPr name="TextBox 3" id="3"/>
          <p:cNvSpPr txBox="true"/>
          <p:nvPr/>
        </p:nvSpPr>
        <p:spPr>
          <a:xfrm rot="0">
            <a:off x="3462315" y="5530320"/>
            <a:ext cx="11363369" cy="940435"/>
          </a:xfrm>
          <a:prstGeom prst="rect">
            <a:avLst/>
          </a:prstGeom>
        </p:spPr>
        <p:txBody>
          <a:bodyPr anchor="t" rtlCol="false" tIns="0" lIns="0" bIns="0" rIns="0">
            <a:spAutoFit/>
          </a:bodyPr>
          <a:lstStyle/>
          <a:p>
            <a:pPr algn="ctr">
              <a:lnSpc>
                <a:spcPts val="7069"/>
              </a:lnSpc>
            </a:pPr>
            <a:r>
              <a:rPr lang="en-US" b="true" sz="6999">
                <a:solidFill>
                  <a:srgbClr val="FFFFFF"/>
                </a:solidFill>
                <a:latin typeface="Garet Bold"/>
                <a:ea typeface="Garet Bold"/>
                <a:cs typeface="Garet Bold"/>
                <a:sym typeface="Garet Bold"/>
              </a:rPr>
              <a:t>PROBLEM STATEMENT</a:t>
            </a:r>
          </a:p>
        </p:txBody>
      </p:sp>
      <p:sp>
        <p:nvSpPr>
          <p:cNvPr name="TextBox 4" id="4"/>
          <p:cNvSpPr txBox="true"/>
          <p:nvPr/>
        </p:nvSpPr>
        <p:spPr>
          <a:xfrm rot="0">
            <a:off x="2647663" y="6712077"/>
            <a:ext cx="12992674" cy="1461699"/>
          </a:xfrm>
          <a:prstGeom prst="rect">
            <a:avLst/>
          </a:prstGeom>
        </p:spPr>
        <p:txBody>
          <a:bodyPr anchor="t" rtlCol="false" tIns="0" lIns="0" bIns="0" rIns="0">
            <a:spAutoFit/>
          </a:bodyPr>
          <a:lstStyle/>
          <a:p>
            <a:pPr algn="ctr">
              <a:lnSpc>
                <a:spcPts val="2908"/>
              </a:lnSpc>
            </a:pPr>
            <a:r>
              <a:rPr lang="en-US" sz="2077">
                <a:solidFill>
                  <a:srgbClr val="FFFFFF"/>
                </a:solidFill>
                <a:latin typeface="Poppins"/>
                <a:ea typeface="Poppins"/>
                <a:cs typeface="Poppins"/>
                <a:sym typeface="Poppins"/>
              </a:rPr>
              <a:t> classify celestial objects into stars, galaxies, and quasars. This project aims to faciltate efficient automated classification, insights into distinguishing features, and optimized data processing for large-scale surveys through the predictive models, data visualizations, and a comparative analysis of various algorithms.</a:t>
            </a:r>
          </a:p>
        </p:txBody>
      </p:sp>
      <p:sp>
        <p:nvSpPr>
          <p:cNvPr name="TextBox 5" id="5"/>
          <p:cNvSpPr txBox="true"/>
          <p:nvPr/>
        </p:nvSpPr>
        <p:spPr>
          <a:xfrm rot="0">
            <a:off x="476103" y="9201150"/>
            <a:ext cx="3267241" cy="325755"/>
          </a:xfrm>
          <a:prstGeom prst="rect">
            <a:avLst/>
          </a:prstGeom>
        </p:spPr>
        <p:txBody>
          <a:bodyPr anchor="t" rtlCol="false" tIns="0" lIns="0" bIns="0" rIns="0">
            <a:spAutoFit/>
          </a:bodyPr>
          <a:lstStyle/>
          <a:p>
            <a:pPr algn="l">
              <a:lnSpc>
                <a:spcPts val="2520"/>
              </a:lnSpc>
            </a:pPr>
            <a:r>
              <a:rPr lang="en-US" sz="1800">
                <a:solidFill>
                  <a:srgbClr val="FFFFFF"/>
                </a:solidFill>
                <a:latin typeface="Poppins"/>
                <a:ea typeface="Poppins"/>
                <a:cs typeface="Poppins"/>
                <a:sym typeface="Poppins"/>
              </a:rPr>
              <a:t>PROJECT PRESENTATION</a:t>
            </a:r>
          </a:p>
        </p:txBody>
      </p:sp>
      <p:sp>
        <p:nvSpPr>
          <p:cNvPr name="TextBox 6" id="6"/>
          <p:cNvSpPr txBox="true"/>
          <p:nvPr/>
        </p:nvSpPr>
        <p:spPr>
          <a:xfrm rot="0">
            <a:off x="15938341" y="8932545"/>
            <a:ext cx="1306653" cy="325755"/>
          </a:xfrm>
          <a:prstGeom prst="rect">
            <a:avLst/>
          </a:prstGeom>
        </p:spPr>
        <p:txBody>
          <a:bodyPr anchor="t" rtlCol="false" tIns="0" lIns="0" bIns="0" rIns="0">
            <a:spAutoFit/>
          </a:bodyPr>
          <a:lstStyle/>
          <a:p>
            <a:pPr algn="r">
              <a:lnSpc>
                <a:spcPts val="2520"/>
              </a:lnSpc>
            </a:pPr>
            <a:r>
              <a:rPr lang="en-US" sz="1800">
                <a:solidFill>
                  <a:srgbClr val="FFFFFF"/>
                </a:solidFill>
                <a:latin typeface="Poppins"/>
                <a:ea typeface="Poppins"/>
                <a:cs typeface="Poppins"/>
                <a:sym typeface="Poppins"/>
              </a:rPr>
              <a:t>PAGE 02</a:t>
            </a:r>
          </a:p>
        </p:txBody>
      </p:sp>
      <p:grpSp>
        <p:nvGrpSpPr>
          <p:cNvPr name="Group 7" id="7"/>
          <p:cNvGrpSpPr/>
          <p:nvPr/>
        </p:nvGrpSpPr>
        <p:grpSpPr>
          <a:xfrm rot="0">
            <a:off x="-515467" y="7651636"/>
            <a:ext cx="18803467" cy="5270728"/>
            <a:chOff x="0" y="0"/>
            <a:chExt cx="25071289" cy="7027637"/>
          </a:xfrm>
        </p:grpSpPr>
        <p:pic>
          <p:nvPicPr>
            <p:cNvPr name="Picture 8" id="8"/>
            <p:cNvPicPr>
              <a:picLocks noChangeAspect="true"/>
            </p:cNvPicPr>
            <p:nvPr/>
          </p:nvPicPr>
          <p:blipFill>
            <a:blip r:embed="rId3"/>
            <a:srcRect l="0" t="0" r="0" b="0"/>
            <a:stretch>
              <a:fillRect/>
            </a:stretch>
          </p:blipFill>
          <p:spPr>
            <a:xfrm flipH="false" flipV="false" rot="-10798857">
              <a:off x="12535644" y="6247"/>
              <a:ext cx="12534479" cy="7019308"/>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10798857">
              <a:off x="1166" y="2082"/>
              <a:ext cx="12534479" cy="7019308"/>
            </a:xfrm>
            <a:prstGeom prst="rect">
              <a:avLst/>
            </a:prstGeom>
          </p:spPr>
        </p:pic>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099462" y="651764"/>
            <a:ext cx="9386535" cy="1835785"/>
          </a:xfrm>
          <a:prstGeom prst="rect">
            <a:avLst/>
          </a:prstGeom>
        </p:spPr>
        <p:txBody>
          <a:bodyPr anchor="t" rtlCol="false" tIns="0" lIns="0" bIns="0" rIns="0">
            <a:spAutoFit/>
          </a:bodyPr>
          <a:lstStyle/>
          <a:p>
            <a:pPr algn="ctr">
              <a:lnSpc>
                <a:spcPts val="7069"/>
              </a:lnSpc>
            </a:pPr>
            <a:r>
              <a:rPr lang="en-US" b="true" sz="6999">
                <a:solidFill>
                  <a:srgbClr val="FFFFFF"/>
                </a:solidFill>
                <a:latin typeface="Garet Bold"/>
                <a:ea typeface="Garet Bold"/>
                <a:cs typeface="Garet Bold"/>
                <a:sym typeface="Garet Bold"/>
              </a:rPr>
              <a:t>DATA PREPROCESSING</a:t>
            </a:r>
          </a:p>
        </p:txBody>
      </p:sp>
      <p:grpSp>
        <p:nvGrpSpPr>
          <p:cNvPr name="Group 4" id="4"/>
          <p:cNvGrpSpPr/>
          <p:nvPr/>
        </p:nvGrpSpPr>
        <p:grpSpPr>
          <a:xfrm rot="0">
            <a:off x="2867174" y="3248650"/>
            <a:ext cx="4421286" cy="1894850"/>
            <a:chOff x="0" y="0"/>
            <a:chExt cx="5895048" cy="2526467"/>
          </a:xfrm>
        </p:grpSpPr>
        <p:sp>
          <p:nvSpPr>
            <p:cNvPr name="TextBox 5" id="5"/>
            <p:cNvSpPr txBox="true"/>
            <p:nvPr/>
          </p:nvSpPr>
          <p:spPr>
            <a:xfrm rot="0">
              <a:off x="0" y="1059959"/>
              <a:ext cx="5895048" cy="1466508"/>
            </a:xfrm>
            <a:prstGeom prst="rect">
              <a:avLst/>
            </a:prstGeom>
          </p:spPr>
          <p:txBody>
            <a:bodyPr anchor="t" rtlCol="false" tIns="0" lIns="0" bIns="0" rIns="0">
              <a:spAutoFit/>
            </a:bodyPr>
            <a:lstStyle/>
            <a:p>
              <a:pPr algn="just" marL="346270" indent="-173135" lvl="1">
                <a:lnSpc>
                  <a:spcPts val="2245"/>
                </a:lnSpc>
                <a:buFont typeface="Arial"/>
                <a:buChar char="•"/>
              </a:pPr>
              <a:r>
                <a:rPr lang="en-US" sz="1603">
                  <a:solidFill>
                    <a:srgbClr val="FFFFFF"/>
                  </a:solidFill>
                  <a:latin typeface="Poppins"/>
                  <a:ea typeface="Poppins"/>
                  <a:cs typeface="Poppins"/>
                  <a:sym typeface="Poppins"/>
                </a:rPr>
                <a:t>Drop ID columns (obj_ID, run_ID, rerun_ID, cam_col, field_ID, spec_obj_ID, plate, MJD, fiber_ID) as they don’t contribute to classification.</a:t>
              </a:r>
            </a:p>
          </p:txBody>
        </p:sp>
        <p:sp>
          <p:nvSpPr>
            <p:cNvPr name="TextBox 6" id="6"/>
            <p:cNvSpPr txBox="true"/>
            <p:nvPr/>
          </p:nvSpPr>
          <p:spPr>
            <a:xfrm rot="0">
              <a:off x="193582" y="38100"/>
              <a:ext cx="4511907" cy="780427"/>
            </a:xfrm>
            <a:prstGeom prst="rect">
              <a:avLst/>
            </a:prstGeom>
          </p:spPr>
          <p:txBody>
            <a:bodyPr anchor="t" rtlCol="false" tIns="0" lIns="0" bIns="0" rIns="0">
              <a:spAutoFit/>
            </a:bodyPr>
            <a:lstStyle/>
            <a:p>
              <a:pPr algn="l">
                <a:lnSpc>
                  <a:spcPts val="2249"/>
                </a:lnSpc>
              </a:pPr>
              <a:r>
                <a:rPr lang="en-US" sz="2227" b="true">
                  <a:solidFill>
                    <a:srgbClr val="FFFFFF"/>
                  </a:solidFill>
                  <a:latin typeface="Garet Bold"/>
                  <a:ea typeface="Garet Bold"/>
                  <a:cs typeface="Garet Bold"/>
                  <a:sym typeface="Garet Bold"/>
                </a:rPr>
                <a:t>REMOVE IRRELEVANT COLUMNS:</a:t>
              </a:r>
            </a:p>
          </p:txBody>
        </p:sp>
      </p:grpSp>
      <p:sp>
        <p:nvSpPr>
          <p:cNvPr name="TextBox 7" id="7"/>
          <p:cNvSpPr txBox="true"/>
          <p:nvPr/>
        </p:nvSpPr>
        <p:spPr>
          <a:xfrm rot="0">
            <a:off x="1028700" y="8932545"/>
            <a:ext cx="3267241" cy="325755"/>
          </a:xfrm>
          <a:prstGeom prst="rect">
            <a:avLst/>
          </a:prstGeom>
        </p:spPr>
        <p:txBody>
          <a:bodyPr anchor="t" rtlCol="false" tIns="0" lIns="0" bIns="0" rIns="0">
            <a:spAutoFit/>
          </a:bodyPr>
          <a:lstStyle/>
          <a:p>
            <a:pPr algn="l">
              <a:lnSpc>
                <a:spcPts val="2520"/>
              </a:lnSpc>
            </a:pPr>
            <a:r>
              <a:rPr lang="en-US" sz="1800">
                <a:solidFill>
                  <a:srgbClr val="FFFFFF"/>
                </a:solidFill>
                <a:latin typeface="Poppins"/>
                <a:ea typeface="Poppins"/>
                <a:cs typeface="Poppins"/>
                <a:sym typeface="Poppins"/>
              </a:rPr>
              <a:t>PROJECT PRESENTATION</a:t>
            </a:r>
          </a:p>
        </p:txBody>
      </p:sp>
      <p:sp>
        <p:nvSpPr>
          <p:cNvPr name="TextBox 8" id="8"/>
          <p:cNvSpPr txBox="true"/>
          <p:nvPr/>
        </p:nvSpPr>
        <p:spPr>
          <a:xfrm rot="0">
            <a:off x="15938341" y="8932545"/>
            <a:ext cx="1306653" cy="325755"/>
          </a:xfrm>
          <a:prstGeom prst="rect">
            <a:avLst/>
          </a:prstGeom>
        </p:spPr>
        <p:txBody>
          <a:bodyPr anchor="t" rtlCol="false" tIns="0" lIns="0" bIns="0" rIns="0">
            <a:spAutoFit/>
          </a:bodyPr>
          <a:lstStyle/>
          <a:p>
            <a:pPr algn="r">
              <a:lnSpc>
                <a:spcPts val="2520"/>
              </a:lnSpc>
            </a:pPr>
            <a:r>
              <a:rPr lang="en-US" sz="1800">
                <a:solidFill>
                  <a:srgbClr val="FFFFFF"/>
                </a:solidFill>
                <a:latin typeface="Poppins"/>
                <a:ea typeface="Poppins"/>
                <a:cs typeface="Poppins"/>
                <a:sym typeface="Poppins"/>
              </a:rPr>
              <a:t>PAGE 03</a:t>
            </a:r>
          </a:p>
        </p:txBody>
      </p:sp>
      <p:grpSp>
        <p:nvGrpSpPr>
          <p:cNvPr name="Group 9" id="9"/>
          <p:cNvGrpSpPr/>
          <p:nvPr/>
        </p:nvGrpSpPr>
        <p:grpSpPr>
          <a:xfrm rot="0">
            <a:off x="9258721" y="3248650"/>
            <a:ext cx="5290739" cy="2367203"/>
            <a:chOff x="0" y="0"/>
            <a:chExt cx="7054319" cy="3156271"/>
          </a:xfrm>
        </p:grpSpPr>
        <p:sp>
          <p:nvSpPr>
            <p:cNvPr name="TextBox 10" id="10"/>
            <p:cNvSpPr txBox="true"/>
            <p:nvPr/>
          </p:nvSpPr>
          <p:spPr>
            <a:xfrm rot="0">
              <a:off x="0" y="922386"/>
              <a:ext cx="7054319" cy="2233884"/>
            </a:xfrm>
            <a:prstGeom prst="rect">
              <a:avLst/>
            </a:prstGeom>
          </p:spPr>
          <p:txBody>
            <a:bodyPr anchor="t" rtlCol="false" tIns="0" lIns="0" bIns="0" rIns="0">
              <a:spAutoFit/>
            </a:bodyPr>
            <a:lstStyle/>
            <a:p>
              <a:pPr algn="just" marL="346271" indent="-173135" lvl="1">
                <a:lnSpc>
                  <a:spcPts val="2245"/>
                </a:lnSpc>
                <a:buFont typeface="Arial"/>
                <a:buChar char="•"/>
              </a:pPr>
              <a:r>
                <a:rPr lang="en-US" sz="1603">
                  <a:solidFill>
                    <a:srgbClr val="FFFFFF"/>
                  </a:solidFill>
                  <a:latin typeface="Poppins"/>
                  <a:ea typeface="Poppins"/>
                  <a:cs typeface="Poppins"/>
                  <a:sym typeface="Poppins"/>
                </a:rPr>
                <a:t>Check for missing values in relevant columns (alpha, delta, u, g, r, i, z, redshift).</a:t>
              </a:r>
            </a:p>
            <a:p>
              <a:pPr algn="just" marL="346271" indent="-173135" lvl="1">
                <a:lnSpc>
                  <a:spcPts val="2245"/>
                </a:lnSpc>
                <a:buFont typeface="Arial"/>
                <a:buChar char="•"/>
              </a:pPr>
              <a:r>
                <a:rPr lang="en-US" sz="1603">
                  <a:solidFill>
                    <a:srgbClr val="FFFFFF"/>
                  </a:solidFill>
                  <a:latin typeface="Poppins"/>
                  <a:ea typeface="Poppins"/>
                  <a:cs typeface="Poppins"/>
                  <a:sym typeface="Poppins"/>
                </a:rPr>
                <a:t>Impute missing data if necessary (e.g., mean, median), or remove rows with missing values if imputation is not feasible.</a:t>
              </a:r>
            </a:p>
            <a:p>
              <a:pPr algn="just">
                <a:lnSpc>
                  <a:spcPts val="2245"/>
                </a:lnSpc>
              </a:pPr>
            </a:p>
          </p:txBody>
        </p:sp>
        <p:sp>
          <p:nvSpPr>
            <p:cNvPr name="TextBox 11" id="11"/>
            <p:cNvSpPr txBox="true"/>
            <p:nvPr/>
          </p:nvSpPr>
          <p:spPr>
            <a:xfrm rot="0">
              <a:off x="261471" y="38100"/>
              <a:ext cx="4485887" cy="780427"/>
            </a:xfrm>
            <a:prstGeom prst="rect">
              <a:avLst/>
            </a:prstGeom>
          </p:spPr>
          <p:txBody>
            <a:bodyPr anchor="t" rtlCol="false" tIns="0" lIns="0" bIns="0" rIns="0">
              <a:spAutoFit/>
            </a:bodyPr>
            <a:lstStyle/>
            <a:p>
              <a:pPr algn="l">
                <a:lnSpc>
                  <a:spcPts val="2249"/>
                </a:lnSpc>
              </a:pPr>
              <a:r>
                <a:rPr lang="en-US" sz="2227" b="true">
                  <a:solidFill>
                    <a:srgbClr val="FFFFFF"/>
                  </a:solidFill>
                  <a:latin typeface="Garet Bold"/>
                  <a:ea typeface="Garet Bold"/>
                  <a:cs typeface="Garet Bold"/>
                  <a:sym typeface="Garet Bold"/>
                </a:rPr>
                <a:t>HANDLING MISSING VALUES:</a:t>
              </a:r>
            </a:p>
          </p:txBody>
        </p:sp>
      </p:grpSp>
      <p:grpSp>
        <p:nvGrpSpPr>
          <p:cNvPr name="Group 12" id="12"/>
          <p:cNvGrpSpPr/>
          <p:nvPr/>
        </p:nvGrpSpPr>
        <p:grpSpPr>
          <a:xfrm rot="0">
            <a:off x="2867174" y="5820711"/>
            <a:ext cx="4565497" cy="2647275"/>
            <a:chOff x="0" y="0"/>
            <a:chExt cx="6087329" cy="3529700"/>
          </a:xfrm>
        </p:grpSpPr>
        <p:sp>
          <p:nvSpPr>
            <p:cNvPr name="TextBox 13" id="13"/>
            <p:cNvSpPr txBox="true"/>
            <p:nvPr/>
          </p:nvSpPr>
          <p:spPr>
            <a:xfrm rot="0">
              <a:off x="0" y="548957"/>
              <a:ext cx="6087329" cy="2980743"/>
            </a:xfrm>
            <a:prstGeom prst="rect">
              <a:avLst/>
            </a:prstGeom>
          </p:spPr>
          <p:txBody>
            <a:bodyPr anchor="t" rtlCol="false" tIns="0" lIns="0" bIns="0" rIns="0">
              <a:spAutoFit/>
            </a:bodyPr>
            <a:lstStyle/>
            <a:p>
              <a:pPr algn="just" marL="346271" indent="-173135" lvl="1">
                <a:lnSpc>
                  <a:spcPts val="2245"/>
                </a:lnSpc>
                <a:buFont typeface="Arial"/>
                <a:buChar char="•"/>
              </a:pPr>
              <a:r>
                <a:rPr lang="en-US" sz="1603">
                  <a:solidFill>
                    <a:srgbClr val="FFFFFF"/>
                  </a:solidFill>
                  <a:latin typeface="Poppins"/>
                  <a:ea typeface="Poppins"/>
                  <a:cs typeface="Poppins"/>
                  <a:sym typeface="Poppins"/>
                </a:rPr>
                <a:t>Normalize or standardize numerical features (alpha, delta, u, g, r, i, z, redshift) to ensure uniform feature scaling:</a:t>
              </a:r>
            </a:p>
            <a:p>
              <a:pPr algn="just" marL="346271" indent="-173135" lvl="1">
                <a:lnSpc>
                  <a:spcPts val="2245"/>
                </a:lnSpc>
                <a:buFont typeface="Arial"/>
                <a:buChar char="•"/>
              </a:pPr>
              <a:r>
                <a:rPr lang="en-US" sz="1603">
                  <a:solidFill>
                    <a:srgbClr val="FFFFFF"/>
                  </a:solidFill>
                  <a:latin typeface="Poppins"/>
                  <a:ea typeface="Poppins"/>
                  <a:cs typeface="Poppins"/>
                  <a:sym typeface="Poppins"/>
                </a:rPr>
                <a:t>Min-Max Scaling: For normalization to a range of 0-1.</a:t>
              </a:r>
            </a:p>
            <a:p>
              <a:pPr algn="just" marL="346271" indent="-173135" lvl="1">
                <a:lnSpc>
                  <a:spcPts val="2245"/>
                </a:lnSpc>
                <a:buFont typeface="Arial"/>
                <a:buChar char="•"/>
              </a:pPr>
              <a:r>
                <a:rPr lang="en-US" sz="1603">
                  <a:solidFill>
                    <a:srgbClr val="FFFFFF"/>
                  </a:solidFill>
                  <a:latin typeface="Poppins"/>
                  <a:ea typeface="Poppins"/>
                  <a:cs typeface="Poppins"/>
                  <a:sym typeface="Poppins"/>
                </a:rPr>
                <a:t>Standardization: To have mean 0 and standard deviation 1.</a:t>
              </a:r>
            </a:p>
            <a:p>
              <a:pPr algn="just">
                <a:lnSpc>
                  <a:spcPts val="2245"/>
                </a:lnSpc>
              </a:pPr>
            </a:p>
          </p:txBody>
        </p:sp>
        <p:sp>
          <p:nvSpPr>
            <p:cNvPr name="TextBox 14" id="14"/>
            <p:cNvSpPr txBox="true"/>
            <p:nvPr/>
          </p:nvSpPr>
          <p:spPr>
            <a:xfrm rot="0">
              <a:off x="225629" y="38100"/>
              <a:ext cx="3870972" cy="406998"/>
            </a:xfrm>
            <a:prstGeom prst="rect">
              <a:avLst/>
            </a:prstGeom>
          </p:spPr>
          <p:txBody>
            <a:bodyPr anchor="t" rtlCol="false" tIns="0" lIns="0" bIns="0" rIns="0">
              <a:spAutoFit/>
            </a:bodyPr>
            <a:lstStyle/>
            <a:p>
              <a:pPr algn="l">
                <a:lnSpc>
                  <a:spcPts val="2249"/>
                </a:lnSpc>
              </a:pPr>
              <a:r>
                <a:rPr lang="en-US" sz="2227" b="true">
                  <a:solidFill>
                    <a:srgbClr val="FFFFFF"/>
                  </a:solidFill>
                  <a:latin typeface="Garet Bold"/>
                  <a:ea typeface="Garet Bold"/>
                  <a:cs typeface="Garet Bold"/>
                  <a:sym typeface="Garet Bold"/>
                </a:rPr>
                <a:t>DATA COLLECTION:</a:t>
              </a:r>
            </a:p>
          </p:txBody>
        </p:sp>
      </p:grpSp>
      <p:grpSp>
        <p:nvGrpSpPr>
          <p:cNvPr name="Group 15" id="15"/>
          <p:cNvGrpSpPr/>
          <p:nvPr/>
        </p:nvGrpSpPr>
        <p:grpSpPr>
          <a:xfrm rot="0">
            <a:off x="9451002" y="6100783"/>
            <a:ext cx="4906178" cy="2087131"/>
            <a:chOff x="0" y="0"/>
            <a:chExt cx="6541571" cy="2782841"/>
          </a:xfrm>
        </p:grpSpPr>
        <p:sp>
          <p:nvSpPr>
            <p:cNvPr name="TextBox 16" id="16"/>
            <p:cNvSpPr txBox="true"/>
            <p:nvPr/>
          </p:nvSpPr>
          <p:spPr>
            <a:xfrm rot="0">
              <a:off x="0" y="548957"/>
              <a:ext cx="6541571" cy="2233884"/>
            </a:xfrm>
            <a:prstGeom prst="rect">
              <a:avLst/>
            </a:prstGeom>
          </p:spPr>
          <p:txBody>
            <a:bodyPr anchor="t" rtlCol="false" tIns="0" lIns="0" bIns="0" rIns="0">
              <a:spAutoFit/>
            </a:bodyPr>
            <a:lstStyle/>
            <a:p>
              <a:pPr algn="just" marL="346271" indent="-173135" lvl="1">
                <a:lnSpc>
                  <a:spcPts val="2245"/>
                </a:lnSpc>
                <a:buFont typeface="Arial"/>
                <a:buChar char="•"/>
              </a:pPr>
              <a:r>
                <a:rPr lang="en-US" sz="1603">
                  <a:solidFill>
                    <a:srgbClr val="FFFFFF"/>
                  </a:solidFill>
                  <a:latin typeface="Poppins"/>
                  <a:ea typeface="Poppins"/>
                  <a:cs typeface="Poppins"/>
                  <a:sym typeface="Poppins"/>
                </a:rPr>
                <a:t>Retain only the key features: alpha, delta, u, g, r, i, z, redshift.</a:t>
              </a:r>
            </a:p>
            <a:p>
              <a:pPr algn="just" marL="346271" indent="-173135" lvl="1">
                <a:lnSpc>
                  <a:spcPts val="2245"/>
                </a:lnSpc>
                <a:buFont typeface="Arial"/>
                <a:buChar char="•"/>
              </a:pPr>
              <a:r>
                <a:rPr lang="en-US" sz="1603">
                  <a:solidFill>
                    <a:srgbClr val="FFFFFF"/>
                  </a:solidFill>
                  <a:latin typeface="Poppins"/>
                  <a:ea typeface="Poppins"/>
                  <a:cs typeface="Poppins"/>
                  <a:sym typeface="Poppins"/>
                </a:rPr>
                <a:t>Analyze correlations between features to eliminate any highly correlated features that may add redundancy.</a:t>
              </a:r>
            </a:p>
            <a:p>
              <a:pPr algn="just">
                <a:lnSpc>
                  <a:spcPts val="2245"/>
                </a:lnSpc>
              </a:pPr>
            </a:p>
          </p:txBody>
        </p:sp>
        <p:sp>
          <p:nvSpPr>
            <p:cNvPr name="TextBox 17" id="17"/>
            <p:cNvSpPr txBox="true"/>
            <p:nvPr/>
          </p:nvSpPr>
          <p:spPr>
            <a:xfrm rot="0">
              <a:off x="242466" y="38100"/>
              <a:ext cx="4159827" cy="406998"/>
            </a:xfrm>
            <a:prstGeom prst="rect">
              <a:avLst/>
            </a:prstGeom>
          </p:spPr>
          <p:txBody>
            <a:bodyPr anchor="t" rtlCol="false" tIns="0" lIns="0" bIns="0" rIns="0">
              <a:spAutoFit/>
            </a:bodyPr>
            <a:lstStyle/>
            <a:p>
              <a:pPr algn="l">
                <a:lnSpc>
                  <a:spcPts val="2249"/>
                </a:lnSpc>
              </a:pPr>
              <a:r>
                <a:rPr lang="en-US" sz="2227" b="true">
                  <a:solidFill>
                    <a:srgbClr val="FFFFFF"/>
                  </a:solidFill>
                  <a:latin typeface="Garet Bold"/>
                  <a:ea typeface="Garet Bold"/>
                  <a:cs typeface="Garet Bold"/>
                  <a:sym typeface="Garet Bold"/>
                </a:rPr>
                <a:t>FEATURE SELECTION:</a:t>
              </a:r>
            </a:p>
          </p:txBody>
        </p:sp>
      </p:grpSp>
      <p:grpSp>
        <p:nvGrpSpPr>
          <p:cNvPr name="Group 18" id="18"/>
          <p:cNvGrpSpPr/>
          <p:nvPr/>
        </p:nvGrpSpPr>
        <p:grpSpPr>
          <a:xfrm rot="0">
            <a:off x="-257733" y="7196377"/>
            <a:ext cx="18803467" cy="5270728"/>
            <a:chOff x="0" y="0"/>
            <a:chExt cx="25071289" cy="7027637"/>
          </a:xfrm>
        </p:grpSpPr>
        <p:pic>
          <p:nvPicPr>
            <p:cNvPr name="Picture 19" id="19"/>
            <p:cNvPicPr>
              <a:picLocks noChangeAspect="true"/>
            </p:cNvPicPr>
            <p:nvPr/>
          </p:nvPicPr>
          <p:blipFill>
            <a:blip r:embed="rId3"/>
            <a:srcRect l="0" t="0" r="0" b="0"/>
            <a:stretch>
              <a:fillRect/>
            </a:stretch>
          </p:blipFill>
          <p:spPr>
            <a:xfrm flipH="false" flipV="false" rot="-10798857">
              <a:off x="12535644" y="6247"/>
              <a:ext cx="12534479" cy="7019308"/>
            </a:xfrm>
            <a:prstGeom prst="rect">
              <a:avLst/>
            </a:prstGeom>
          </p:spPr>
        </p:pic>
        <p:pic>
          <p:nvPicPr>
            <p:cNvPr name="Picture 20" id="20"/>
            <p:cNvPicPr>
              <a:picLocks noChangeAspect="true"/>
            </p:cNvPicPr>
            <p:nvPr/>
          </p:nvPicPr>
          <p:blipFill>
            <a:blip r:embed="rId3"/>
            <a:srcRect l="0" t="0" r="0" b="0"/>
            <a:stretch>
              <a:fillRect/>
            </a:stretch>
          </p:blipFill>
          <p:spPr>
            <a:xfrm flipH="false" flipV="false" rot="-10798857">
              <a:off x="1166" y="2082"/>
              <a:ext cx="12534479" cy="7019308"/>
            </a:xfrm>
            <a:prstGeom prst="rect">
              <a:avLst/>
            </a:prstGeom>
          </p:spPr>
        </p:pic>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0A26">
                <a:alpha val="100000"/>
              </a:srgbClr>
            </a:gs>
            <a:gs pos="100000">
              <a:srgbClr val="10061A">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4239082" y="-28122"/>
            <a:ext cx="4665492" cy="4114800"/>
          </a:xfrm>
          <a:custGeom>
            <a:avLst/>
            <a:gdLst/>
            <a:ahLst/>
            <a:cxnLst/>
            <a:rect r="r" b="b" t="t" l="l"/>
            <a:pathLst>
              <a:path h="4114800" w="4665492">
                <a:moveTo>
                  <a:pt x="0" y="0"/>
                </a:moveTo>
                <a:lnTo>
                  <a:pt x="4665492" y="0"/>
                </a:lnTo>
                <a:lnTo>
                  <a:pt x="46654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7733" y="7196377"/>
            <a:ext cx="18803467" cy="5270728"/>
            <a:chOff x="0" y="0"/>
            <a:chExt cx="25071289" cy="7027637"/>
          </a:xfrm>
        </p:grpSpPr>
        <p:pic>
          <p:nvPicPr>
            <p:cNvPr name="Picture 4" id="4"/>
            <p:cNvPicPr>
              <a:picLocks noChangeAspect="true"/>
            </p:cNvPicPr>
            <p:nvPr/>
          </p:nvPicPr>
          <p:blipFill>
            <a:blip r:embed="rId4"/>
            <a:srcRect l="0" t="0" r="0" b="0"/>
            <a:stretch>
              <a:fillRect/>
            </a:stretch>
          </p:blipFill>
          <p:spPr>
            <a:xfrm flipH="false" flipV="false" rot="-10798857">
              <a:off x="12535644" y="6247"/>
              <a:ext cx="12534479" cy="7019308"/>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10798857">
              <a:off x="1166" y="2082"/>
              <a:ext cx="12534479" cy="7019308"/>
            </a:xfrm>
            <a:prstGeom prst="rect">
              <a:avLst/>
            </a:prstGeom>
          </p:spPr>
        </p:pic>
      </p:grpSp>
      <p:sp>
        <p:nvSpPr>
          <p:cNvPr name="Freeform 6" id="6"/>
          <p:cNvSpPr/>
          <p:nvPr/>
        </p:nvSpPr>
        <p:spPr>
          <a:xfrm flipH="true" flipV="true" rot="5400000">
            <a:off x="-1034003" y="6324081"/>
            <a:ext cx="4665492" cy="4114800"/>
          </a:xfrm>
          <a:custGeom>
            <a:avLst/>
            <a:gdLst/>
            <a:ahLst/>
            <a:cxnLst/>
            <a:rect r="r" b="b" t="t" l="l"/>
            <a:pathLst>
              <a:path h="4114800" w="4665492">
                <a:moveTo>
                  <a:pt x="4665493" y="4114800"/>
                </a:moveTo>
                <a:lnTo>
                  <a:pt x="0" y="4114800"/>
                </a:lnTo>
                <a:lnTo>
                  <a:pt x="0" y="0"/>
                </a:lnTo>
                <a:lnTo>
                  <a:pt x="4665493" y="0"/>
                </a:lnTo>
                <a:lnTo>
                  <a:pt x="466549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23272">
            <a:off x="-167917" y="7168390"/>
            <a:ext cx="2066588" cy="3015043"/>
          </a:xfrm>
          <a:custGeom>
            <a:avLst/>
            <a:gdLst/>
            <a:ahLst/>
            <a:cxnLst/>
            <a:rect r="r" b="b" t="t" l="l"/>
            <a:pathLst>
              <a:path h="3015043" w="2066588">
                <a:moveTo>
                  <a:pt x="0" y="0"/>
                </a:moveTo>
                <a:lnTo>
                  <a:pt x="2066587" y="0"/>
                </a:lnTo>
                <a:lnTo>
                  <a:pt x="2066587" y="3015043"/>
                </a:lnTo>
                <a:lnTo>
                  <a:pt x="0" y="3015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5938341" y="-837406"/>
            <a:ext cx="3701118" cy="2866684"/>
          </a:xfrm>
          <a:custGeom>
            <a:avLst/>
            <a:gdLst/>
            <a:ahLst/>
            <a:cxnLst/>
            <a:rect r="r" b="b" t="t" l="l"/>
            <a:pathLst>
              <a:path h="2866684" w="3701118">
                <a:moveTo>
                  <a:pt x="0" y="0"/>
                </a:moveTo>
                <a:lnTo>
                  <a:pt x="3701118" y="0"/>
                </a:lnTo>
                <a:lnTo>
                  <a:pt x="3701118" y="2866684"/>
                </a:lnTo>
                <a:lnTo>
                  <a:pt x="0" y="28666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571828" y="4737454"/>
            <a:ext cx="3773758" cy="3938457"/>
          </a:xfrm>
          <a:custGeom>
            <a:avLst/>
            <a:gdLst/>
            <a:ahLst/>
            <a:cxnLst/>
            <a:rect r="r" b="b" t="t" l="l"/>
            <a:pathLst>
              <a:path h="3938457" w="3773758">
                <a:moveTo>
                  <a:pt x="0" y="0"/>
                </a:moveTo>
                <a:lnTo>
                  <a:pt x="3773758" y="0"/>
                </a:lnTo>
                <a:lnTo>
                  <a:pt x="3773758" y="3938457"/>
                </a:lnTo>
                <a:lnTo>
                  <a:pt x="0" y="393845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true" rot="0">
            <a:off x="-372703" y="300341"/>
            <a:ext cx="1993927" cy="1993927"/>
          </a:xfrm>
          <a:custGeom>
            <a:avLst/>
            <a:gdLst/>
            <a:ahLst/>
            <a:cxnLst/>
            <a:rect r="r" b="b" t="t" l="l"/>
            <a:pathLst>
              <a:path h="1993927" w="1993927">
                <a:moveTo>
                  <a:pt x="0" y="1993928"/>
                </a:moveTo>
                <a:lnTo>
                  <a:pt x="1993927" y="1993928"/>
                </a:lnTo>
                <a:lnTo>
                  <a:pt x="1993927" y="0"/>
                </a:lnTo>
                <a:lnTo>
                  <a:pt x="0" y="0"/>
                </a:lnTo>
                <a:lnTo>
                  <a:pt x="0" y="1993928"/>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5332461" y="735679"/>
            <a:ext cx="6864333" cy="671767"/>
          </a:xfrm>
          <a:prstGeom prst="rect">
            <a:avLst/>
          </a:prstGeom>
        </p:spPr>
        <p:txBody>
          <a:bodyPr anchor="t" rtlCol="false" tIns="0" lIns="0" bIns="0" rIns="0">
            <a:spAutoFit/>
          </a:bodyPr>
          <a:lstStyle/>
          <a:p>
            <a:pPr algn="l">
              <a:lnSpc>
                <a:spcPts val="5032"/>
              </a:lnSpc>
            </a:pPr>
            <a:r>
              <a:rPr lang="en-US" sz="4982" b="true">
                <a:solidFill>
                  <a:srgbClr val="FFFFFF"/>
                </a:solidFill>
                <a:latin typeface="Garet Bold"/>
                <a:ea typeface="Garet Bold"/>
                <a:cs typeface="Garet Bold"/>
                <a:sym typeface="Garet Bold"/>
              </a:rPr>
              <a:t>DATA GATHERING</a:t>
            </a:r>
          </a:p>
        </p:txBody>
      </p:sp>
      <p:sp>
        <p:nvSpPr>
          <p:cNvPr name="TextBox 12" id="12"/>
          <p:cNvSpPr txBox="true"/>
          <p:nvPr/>
        </p:nvSpPr>
        <p:spPr>
          <a:xfrm rot="0">
            <a:off x="2789555" y="1972128"/>
            <a:ext cx="12273903" cy="7240905"/>
          </a:xfrm>
          <a:prstGeom prst="rect">
            <a:avLst/>
          </a:prstGeom>
        </p:spPr>
        <p:txBody>
          <a:bodyPr anchor="t" rtlCol="false" tIns="0" lIns="0" bIns="0" rIns="0">
            <a:spAutoFit/>
          </a:bodyPr>
          <a:lstStyle/>
          <a:p>
            <a:pPr algn="just">
              <a:lnSpc>
                <a:spcPts val="2520"/>
              </a:lnSpc>
            </a:pPr>
            <a:r>
              <a:rPr lang="en-US" sz="1800">
                <a:solidFill>
                  <a:srgbClr val="FFFFFF"/>
                </a:solidFill>
                <a:latin typeface="Poppins"/>
                <a:ea typeface="Poppins"/>
                <a:cs typeface="Poppins"/>
                <a:sym typeface="Poppins"/>
              </a:rPr>
              <a:t>The data consists of 100,000 observations of space taken by the SDSS (Sloan Digital Sky Survey). Every observation is described by 17 feature columns and 1 class column which identifies it to be either a star, galaxy or quasar.</a:t>
            </a:r>
          </a:p>
          <a:p>
            <a:pPr algn="just">
              <a:lnSpc>
                <a:spcPts val="2520"/>
              </a:lnSpc>
            </a:pPr>
          </a:p>
          <a:p>
            <a:pPr algn="just">
              <a:lnSpc>
                <a:spcPts val="2520"/>
              </a:lnSpc>
            </a:pPr>
            <a:r>
              <a:rPr lang="en-US" sz="1800">
                <a:solidFill>
                  <a:srgbClr val="FFFFFF"/>
                </a:solidFill>
                <a:latin typeface="Poppins"/>
                <a:ea typeface="Poppins"/>
                <a:cs typeface="Poppins"/>
                <a:sym typeface="Poppins"/>
              </a:rPr>
              <a:t>obj_ID = Object Identifier, the unique value that identifies the object in the image catalog used by the CAS</a:t>
            </a:r>
          </a:p>
          <a:p>
            <a:pPr algn="just">
              <a:lnSpc>
                <a:spcPts val="2520"/>
              </a:lnSpc>
            </a:pPr>
            <a:r>
              <a:rPr lang="en-US" sz="1800">
                <a:solidFill>
                  <a:srgbClr val="FFFFFF"/>
                </a:solidFill>
                <a:latin typeface="Poppins"/>
                <a:ea typeface="Poppins"/>
                <a:cs typeface="Poppins"/>
                <a:sym typeface="Poppins"/>
              </a:rPr>
              <a:t>alpha = Right Ascension angle (at J2000 epoch)</a:t>
            </a:r>
          </a:p>
          <a:p>
            <a:pPr algn="just">
              <a:lnSpc>
                <a:spcPts val="2520"/>
              </a:lnSpc>
            </a:pPr>
            <a:r>
              <a:rPr lang="en-US" sz="1800">
                <a:solidFill>
                  <a:srgbClr val="FFFFFF"/>
                </a:solidFill>
                <a:latin typeface="Poppins"/>
                <a:ea typeface="Poppins"/>
                <a:cs typeface="Poppins"/>
                <a:sym typeface="Poppins"/>
              </a:rPr>
              <a:t>delta = Declination angle (at J2000 epoch)</a:t>
            </a:r>
          </a:p>
          <a:p>
            <a:pPr algn="just">
              <a:lnSpc>
                <a:spcPts val="2520"/>
              </a:lnSpc>
            </a:pPr>
            <a:r>
              <a:rPr lang="en-US" sz="1800">
                <a:solidFill>
                  <a:srgbClr val="FFFFFF"/>
                </a:solidFill>
                <a:latin typeface="Poppins"/>
                <a:ea typeface="Poppins"/>
                <a:cs typeface="Poppins"/>
                <a:sym typeface="Poppins"/>
              </a:rPr>
              <a:t>u = Ultraviolet filter in the photometric system</a:t>
            </a:r>
          </a:p>
          <a:p>
            <a:pPr algn="just">
              <a:lnSpc>
                <a:spcPts val="2520"/>
              </a:lnSpc>
            </a:pPr>
            <a:r>
              <a:rPr lang="en-US" sz="1800">
                <a:solidFill>
                  <a:srgbClr val="FFFFFF"/>
                </a:solidFill>
                <a:latin typeface="Poppins"/>
                <a:ea typeface="Poppins"/>
                <a:cs typeface="Poppins"/>
                <a:sym typeface="Poppins"/>
              </a:rPr>
              <a:t>g = Green filter in the photometric system</a:t>
            </a:r>
          </a:p>
          <a:p>
            <a:pPr algn="just">
              <a:lnSpc>
                <a:spcPts val="2520"/>
              </a:lnSpc>
            </a:pPr>
            <a:r>
              <a:rPr lang="en-US" sz="1800">
                <a:solidFill>
                  <a:srgbClr val="FFFFFF"/>
                </a:solidFill>
                <a:latin typeface="Poppins"/>
                <a:ea typeface="Poppins"/>
                <a:cs typeface="Poppins"/>
                <a:sym typeface="Poppins"/>
              </a:rPr>
              <a:t>r = Red filter in the photometric system</a:t>
            </a:r>
          </a:p>
          <a:p>
            <a:pPr algn="just">
              <a:lnSpc>
                <a:spcPts val="2520"/>
              </a:lnSpc>
            </a:pPr>
            <a:r>
              <a:rPr lang="en-US" sz="1800">
                <a:solidFill>
                  <a:srgbClr val="FFFFFF"/>
                </a:solidFill>
                <a:latin typeface="Poppins"/>
                <a:ea typeface="Poppins"/>
                <a:cs typeface="Poppins"/>
                <a:sym typeface="Poppins"/>
              </a:rPr>
              <a:t>i = Near Infrared filter in the photometric system</a:t>
            </a:r>
          </a:p>
          <a:p>
            <a:pPr algn="just">
              <a:lnSpc>
                <a:spcPts val="2520"/>
              </a:lnSpc>
            </a:pPr>
            <a:r>
              <a:rPr lang="en-US" sz="1800">
                <a:solidFill>
                  <a:srgbClr val="FFFFFF"/>
                </a:solidFill>
                <a:latin typeface="Poppins"/>
                <a:ea typeface="Poppins"/>
                <a:cs typeface="Poppins"/>
                <a:sym typeface="Poppins"/>
              </a:rPr>
              <a:t>z = Infrared filter in the photometric system</a:t>
            </a:r>
          </a:p>
          <a:p>
            <a:pPr algn="just">
              <a:lnSpc>
                <a:spcPts val="2520"/>
              </a:lnSpc>
            </a:pPr>
            <a:r>
              <a:rPr lang="en-US" sz="1800">
                <a:solidFill>
                  <a:srgbClr val="FFFFFF"/>
                </a:solidFill>
                <a:latin typeface="Poppins"/>
                <a:ea typeface="Poppins"/>
                <a:cs typeface="Poppins"/>
                <a:sym typeface="Poppins"/>
              </a:rPr>
              <a:t>run_ID = Run Number used to identify the specific scan</a:t>
            </a:r>
          </a:p>
          <a:p>
            <a:pPr algn="just">
              <a:lnSpc>
                <a:spcPts val="2520"/>
              </a:lnSpc>
            </a:pPr>
            <a:r>
              <a:rPr lang="en-US" sz="1800">
                <a:solidFill>
                  <a:srgbClr val="FFFFFF"/>
                </a:solidFill>
                <a:latin typeface="Poppins"/>
                <a:ea typeface="Poppins"/>
                <a:cs typeface="Poppins"/>
                <a:sym typeface="Poppins"/>
              </a:rPr>
              <a:t>rereun_ID = Rerun Number to specify how the image was processed</a:t>
            </a:r>
          </a:p>
          <a:p>
            <a:pPr algn="just">
              <a:lnSpc>
                <a:spcPts val="2520"/>
              </a:lnSpc>
            </a:pPr>
            <a:r>
              <a:rPr lang="en-US" sz="1800">
                <a:solidFill>
                  <a:srgbClr val="FFFFFF"/>
                </a:solidFill>
                <a:latin typeface="Poppins"/>
                <a:ea typeface="Poppins"/>
                <a:cs typeface="Poppins"/>
                <a:sym typeface="Poppins"/>
              </a:rPr>
              <a:t>cam_col = Camera column to identify the scanline within the run</a:t>
            </a:r>
          </a:p>
          <a:p>
            <a:pPr algn="just">
              <a:lnSpc>
                <a:spcPts val="2520"/>
              </a:lnSpc>
            </a:pPr>
            <a:r>
              <a:rPr lang="en-US" sz="1800">
                <a:solidFill>
                  <a:srgbClr val="FFFFFF"/>
                </a:solidFill>
                <a:latin typeface="Poppins"/>
                <a:ea typeface="Poppins"/>
                <a:cs typeface="Poppins"/>
                <a:sym typeface="Poppins"/>
              </a:rPr>
              <a:t>field_ID = Field number to identify each field</a:t>
            </a:r>
          </a:p>
          <a:p>
            <a:pPr algn="just">
              <a:lnSpc>
                <a:spcPts val="2520"/>
              </a:lnSpc>
            </a:pPr>
            <a:r>
              <a:rPr lang="en-US" sz="1800">
                <a:solidFill>
                  <a:srgbClr val="FFFFFF"/>
                </a:solidFill>
                <a:latin typeface="Poppins"/>
                <a:ea typeface="Poppins"/>
                <a:cs typeface="Poppins"/>
                <a:sym typeface="Poppins"/>
              </a:rPr>
              <a:t>spec_obj_ID = Unique ID used for optical spectroscopic objects (this means that 2 different observations with the same spec_obj_ID must share the output class)</a:t>
            </a:r>
          </a:p>
          <a:p>
            <a:pPr algn="just">
              <a:lnSpc>
                <a:spcPts val="2520"/>
              </a:lnSpc>
            </a:pPr>
            <a:r>
              <a:rPr lang="en-US" sz="1800">
                <a:solidFill>
                  <a:srgbClr val="FFFFFF"/>
                </a:solidFill>
                <a:latin typeface="Poppins"/>
                <a:ea typeface="Poppins"/>
                <a:cs typeface="Poppins"/>
                <a:sym typeface="Poppins"/>
              </a:rPr>
              <a:t>class = object class (galaxy, star or quasar object)</a:t>
            </a:r>
          </a:p>
          <a:p>
            <a:pPr algn="just">
              <a:lnSpc>
                <a:spcPts val="2520"/>
              </a:lnSpc>
            </a:pPr>
            <a:r>
              <a:rPr lang="en-US" sz="1800">
                <a:solidFill>
                  <a:srgbClr val="FFFFFF"/>
                </a:solidFill>
                <a:latin typeface="Poppins"/>
                <a:ea typeface="Poppins"/>
                <a:cs typeface="Poppins"/>
                <a:sym typeface="Poppins"/>
              </a:rPr>
              <a:t>redshift = redshift value based on the increase in wavelength</a:t>
            </a:r>
          </a:p>
          <a:p>
            <a:pPr algn="just">
              <a:lnSpc>
                <a:spcPts val="2520"/>
              </a:lnSpc>
            </a:pPr>
            <a:r>
              <a:rPr lang="en-US" sz="1800">
                <a:solidFill>
                  <a:srgbClr val="FFFFFF"/>
                </a:solidFill>
                <a:latin typeface="Poppins"/>
                <a:ea typeface="Poppins"/>
                <a:cs typeface="Poppins"/>
                <a:sym typeface="Poppins"/>
              </a:rPr>
              <a:t>plate = plate ID, identifies each plate in SDSS</a:t>
            </a:r>
          </a:p>
          <a:p>
            <a:pPr algn="just">
              <a:lnSpc>
                <a:spcPts val="2520"/>
              </a:lnSpc>
            </a:pPr>
            <a:r>
              <a:rPr lang="en-US" sz="1800">
                <a:solidFill>
                  <a:srgbClr val="FFFFFF"/>
                </a:solidFill>
                <a:latin typeface="Poppins"/>
                <a:ea typeface="Poppins"/>
                <a:cs typeface="Poppins"/>
                <a:sym typeface="Poppins"/>
              </a:rPr>
              <a:t>MJD = Modified Julian Date, used to indicate when a given piece of SDSS data was taken</a:t>
            </a:r>
          </a:p>
          <a:p>
            <a:pPr algn="just">
              <a:lnSpc>
                <a:spcPts val="2520"/>
              </a:lnSpc>
            </a:pPr>
            <a:r>
              <a:rPr lang="en-US" sz="1800">
                <a:solidFill>
                  <a:srgbClr val="FFFFFF"/>
                </a:solidFill>
                <a:latin typeface="Poppins"/>
                <a:ea typeface="Poppins"/>
                <a:cs typeface="Poppins"/>
                <a:sym typeface="Poppins"/>
              </a:rPr>
              <a:t>fiber_ID = fiber ID that identifies the fiber that pointed the light at the focal plane in each observation</a:t>
            </a:r>
          </a:p>
        </p:txBody>
      </p:sp>
      <p:sp>
        <p:nvSpPr>
          <p:cNvPr name="TextBox 13" id="13"/>
          <p:cNvSpPr txBox="true"/>
          <p:nvPr/>
        </p:nvSpPr>
        <p:spPr>
          <a:xfrm rot="0">
            <a:off x="1028700" y="971550"/>
            <a:ext cx="3267241" cy="325755"/>
          </a:xfrm>
          <a:prstGeom prst="rect">
            <a:avLst/>
          </a:prstGeom>
        </p:spPr>
        <p:txBody>
          <a:bodyPr anchor="t" rtlCol="false" tIns="0" lIns="0" bIns="0" rIns="0">
            <a:spAutoFit/>
          </a:bodyPr>
          <a:lstStyle/>
          <a:p>
            <a:pPr algn="l">
              <a:lnSpc>
                <a:spcPts val="2520"/>
              </a:lnSpc>
            </a:pPr>
            <a:r>
              <a:rPr lang="en-US" sz="1800">
                <a:solidFill>
                  <a:srgbClr val="FFFFFF"/>
                </a:solidFill>
                <a:latin typeface="Poppins"/>
                <a:ea typeface="Poppins"/>
                <a:cs typeface="Poppins"/>
                <a:sym typeface="Poppins"/>
              </a:rPr>
              <a:t>PROJECT PRESENTATION</a:t>
            </a:r>
          </a:p>
        </p:txBody>
      </p:sp>
      <p:sp>
        <p:nvSpPr>
          <p:cNvPr name="TextBox 14" id="14"/>
          <p:cNvSpPr txBox="true"/>
          <p:nvPr/>
        </p:nvSpPr>
        <p:spPr>
          <a:xfrm rot="0">
            <a:off x="15938341" y="8932545"/>
            <a:ext cx="1306653" cy="325755"/>
          </a:xfrm>
          <a:prstGeom prst="rect">
            <a:avLst/>
          </a:prstGeom>
        </p:spPr>
        <p:txBody>
          <a:bodyPr anchor="t" rtlCol="false" tIns="0" lIns="0" bIns="0" rIns="0">
            <a:spAutoFit/>
          </a:bodyPr>
          <a:lstStyle/>
          <a:p>
            <a:pPr algn="r">
              <a:lnSpc>
                <a:spcPts val="2520"/>
              </a:lnSpc>
            </a:pPr>
            <a:r>
              <a:rPr lang="en-US" sz="1800">
                <a:solidFill>
                  <a:srgbClr val="FFFFFF"/>
                </a:solidFill>
                <a:latin typeface="Poppins"/>
                <a:ea typeface="Poppins"/>
                <a:cs typeface="Poppins"/>
                <a:sym typeface="Poppins"/>
              </a:rPr>
              <a:t>PAGE 04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099462" y="651764"/>
            <a:ext cx="9386535" cy="1835785"/>
          </a:xfrm>
          <a:prstGeom prst="rect">
            <a:avLst/>
          </a:prstGeom>
        </p:spPr>
        <p:txBody>
          <a:bodyPr anchor="t" rtlCol="false" tIns="0" lIns="0" bIns="0" rIns="0">
            <a:spAutoFit/>
          </a:bodyPr>
          <a:lstStyle/>
          <a:p>
            <a:pPr algn="ctr">
              <a:lnSpc>
                <a:spcPts val="7069"/>
              </a:lnSpc>
            </a:pPr>
            <a:r>
              <a:rPr lang="en-US" b="true" sz="6999">
                <a:solidFill>
                  <a:srgbClr val="FFFFFF"/>
                </a:solidFill>
                <a:latin typeface="Garet Bold"/>
                <a:ea typeface="Garet Bold"/>
                <a:cs typeface="Garet Bold"/>
                <a:sym typeface="Garet Bold"/>
              </a:rPr>
              <a:t>DATA PREPROCESSING</a:t>
            </a:r>
          </a:p>
        </p:txBody>
      </p:sp>
      <p:grpSp>
        <p:nvGrpSpPr>
          <p:cNvPr name="Group 4" id="4"/>
          <p:cNvGrpSpPr/>
          <p:nvPr/>
        </p:nvGrpSpPr>
        <p:grpSpPr>
          <a:xfrm rot="0">
            <a:off x="-257733" y="7196377"/>
            <a:ext cx="18803467" cy="5270728"/>
            <a:chOff x="0" y="0"/>
            <a:chExt cx="25071289" cy="7027637"/>
          </a:xfrm>
        </p:grpSpPr>
        <p:pic>
          <p:nvPicPr>
            <p:cNvPr name="Picture 5" id="5"/>
            <p:cNvPicPr>
              <a:picLocks noChangeAspect="true"/>
            </p:cNvPicPr>
            <p:nvPr/>
          </p:nvPicPr>
          <p:blipFill>
            <a:blip r:embed="rId3"/>
            <a:srcRect l="0" t="0" r="0" b="0"/>
            <a:stretch>
              <a:fillRect/>
            </a:stretch>
          </p:blipFill>
          <p:spPr>
            <a:xfrm flipH="false" flipV="false" rot="-10798857">
              <a:off x="12535644" y="6247"/>
              <a:ext cx="12534479" cy="7019308"/>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10798857">
              <a:off x="1166" y="2082"/>
              <a:ext cx="12534479" cy="7019308"/>
            </a:xfrm>
            <a:prstGeom prst="rect">
              <a:avLst/>
            </a:prstGeom>
          </p:spPr>
        </p:pic>
      </p:grpSp>
      <p:sp>
        <p:nvSpPr>
          <p:cNvPr name="TextBox 7" id="7"/>
          <p:cNvSpPr txBox="true"/>
          <p:nvPr/>
        </p:nvSpPr>
        <p:spPr>
          <a:xfrm rot="0">
            <a:off x="1028700" y="8932545"/>
            <a:ext cx="3267241" cy="325755"/>
          </a:xfrm>
          <a:prstGeom prst="rect">
            <a:avLst/>
          </a:prstGeom>
        </p:spPr>
        <p:txBody>
          <a:bodyPr anchor="t" rtlCol="false" tIns="0" lIns="0" bIns="0" rIns="0">
            <a:spAutoFit/>
          </a:bodyPr>
          <a:lstStyle/>
          <a:p>
            <a:pPr algn="l">
              <a:lnSpc>
                <a:spcPts val="2520"/>
              </a:lnSpc>
            </a:pPr>
            <a:r>
              <a:rPr lang="en-US" sz="1800">
                <a:solidFill>
                  <a:srgbClr val="FFFFFF"/>
                </a:solidFill>
                <a:latin typeface="Poppins"/>
                <a:ea typeface="Poppins"/>
                <a:cs typeface="Poppins"/>
                <a:sym typeface="Poppins"/>
              </a:rPr>
              <a:t>PROJECT PRESENTATION</a:t>
            </a:r>
          </a:p>
        </p:txBody>
      </p:sp>
      <p:sp>
        <p:nvSpPr>
          <p:cNvPr name="TextBox 8" id="8"/>
          <p:cNvSpPr txBox="true"/>
          <p:nvPr/>
        </p:nvSpPr>
        <p:spPr>
          <a:xfrm rot="0">
            <a:off x="15938341" y="8932545"/>
            <a:ext cx="1306653" cy="325755"/>
          </a:xfrm>
          <a:prstGeom prst="rect">
            <a:avLst/>
          </a:prstGeom>
        </p:spPr>
        <p:txBody>
          <a:bodyPr anchor="t" rtlCol="false" tIns="0" lIns="0" bIns="0" rIns="0">
            <a:spAutoFit/>
          </a:bodyPr>
          <a:lstStyle/>
          <a:p>
            <a:pPr algn="r">
              <a:lnSpc>
                <a:spcPts val="2520"/>
              </a:lnSpc>
            </a:pPr>
            <a:r>
              <a:rPr lang="en-US" sz="1800">
                <a:solidFill>
                  <a:srgbClr val="FFFFFF"/>
                </a:solidFill>
                <a:latin typeface="Poppins"/>
                <a:ea typeface="Poppins"/>
                <a:cs typeface="Poppins"/>
                <a:sym typeface="Poppins"/>
              </a:rPr>
              <a:t>PAGE 05</a:t>
            </a:r>
          </a:p>
        </p:txBody>
      </p:sp>
      <p:grpSp>
        <p:nvGrpSpPr>
          <p:cNvPr name="Group 9" id="9"/>
          <p:cNvGrpSpPr/>
          <p:nvPr/>
        </p:nvGrpSpPr>
        <p:grpSpPr>
          <a:xfrm rot="0">
            <a:off x="6803293" y="6185842"/>
            <a:ext cx="5290739" cy="1246915"/>
            <a:chOff x="0" y="0"/>
            <a:chExt cx="7054319" cy="1662553"/>
          </a:xfrm>
        </p:grpSpPr>
        <p:sp>
          <p:nvSpPr>
            <p:cNvPr name="TextBox 10" id="10"/>
            <p:cNvSpPr txBox="true"/>
            <p:nvPr/>
          </p:nvSpPr>
          <p:spPr>
            <a:xfrm rot="0">
              <a:off x="0" y="548957"/>
              <a:ext cx="7054319" cy="1113596"/>
            </a:xfrm>
            <a:prstGeom prst="rect">
              <a:avLst/>
            </a:prstGeom>
          </p:spPr>
          <p:txBody>
            <a:bodyPr anchor="t" rtlCol="false" tIns="0" lIns="0" bIns="0" rIns="0">
              <a:spAutoFit/>
            </a:bodyPr>
            <a:lstStyle/>
            <a:p>
              <a:pPr algn="just">
                <a:lnSpc>
                  <a:spcPts val="2245"/>
                </a:lnSpc>
              </a:pPr>
              <a:r>
                <a:rPr lang="en-US" sz="1603">
                  <a:solidFill>
                    <a:srgbClr val="FFFFFF"/>
                  </a:solidFill>
                  <a:latin typeface="Poppins"/>
                  <a:ea typeface="Poppins"/>
                  <a:cs typeface="Poppins"/>
                  <a:sym typeface="Poppins"/>
                </a:rPr>
                <a:t>Detect and remove any extreme outliers in features like redshift, which could negatively affect model performance.</a:t>
              </a:r>
            </a:p>
          </p:txBody>
        </p:sp>
        <p:sp>
          <p:nvSpPr>
            <p:cNvPr name="TextBox 11" id="11"/>
            <p:cNvSpPr txBox="true"/>
            <p:nvPr/>
          </p:nvSpPr>
          <p:spPr>
            <a:xfrm rot="0">
              <a:off x="261471" y="38100"/>
              <a:ext cx="4485887" cy="406998"/>
            </a:xfrm>
            <a:prstGeom prst="rect">
              <a:avLst/>
            </a:prstGeom>
          </p:spPr>
          <p:txBody>
            <a:bodyPr anchor="t" rtlCol="false" tIns="0" lIns="0" bIns="0" rIns="0">
              <a:spAutoFit/>
            </a:bodyPr>
            <a:lstStyle/>
            <a:p>
              <a:pPr algn="l">
                <a:lnSpc>
                  <a:spcPts val="2249"/>
                </a:lnSpc>
              </a:pPr>
              <a:r>
                <a:rPr lang="en-US" sz="2227" b="true">
                  <a:solidFill>
                    <a:srgbClr val="FFFFFF"/>
                  </a:solidFill>
                  <a:latin typeface="Garet Bold"/>
                  <a:ea typeface="Garet Bold"/>
                  <a:cs typeface="Garet Bold"/>
                  <a:sym typeface="Garet Bold"/>
                </a:rPr>
                <a:t>OUTLIER DETECTION:</a:t>
              </a:r>
            </a:p>
          </p:txBody>
        </p:sp>
      </p:grpSp>
      <p:grpSp>
        <p:nvGrpSpPr>
          <p:cNvPr name="Group 12" id="12"/>
          <p:cNvGrpSpPr/>
          <p:nvPr/>
        </p:nvGrpSpPr>
        <p:grpSpPr>
          <a:xfrm rot="0">
            <a:off x="10647601" y="3479806"/>
            <a:ext cx="5290739" cy="1526987"/>
            <a:chOff x="0" y="0"/>
            <a:chExt cx="7054319" cy="2035982"/>
          </a:xfrm>
        </p:grpSpPr>
        <p:sp>
          <p:nvSpPr>
            <p:cNvPr name="TextBox 13" id="13"/>
            <p:cNvSpPr txBox="true"/>
            <p:nvPr/>
          </p:nvSpPr>
          <p:spPr>
            <a:xfrm rot="0">
              <a:off x="0" y="548957"/>
              <a:ext cx="7054319" cy="1487025"/>
            </a:xfrm>
            <a:prstGeom prst="rect">
              <a:avLst/>
            </a:prstGeom>
          </p:spPr>
          <p:txBody>
            <a:bodyPr anchor="t" rtlCol="false" tIns="0" lIns="0" bIns="0" rIns="0">
              <a:spAutoFit/>
            </a:bodyPr>
            <a:lstStyle/>
            <a:p>
              <a:pPr algn="just" marL="346271" indent="-173135" lvl="1">
                <a:lnSpc>
                  <a:spcPts val="2245"/>
                </a:lnSpc>
                <a:buFont typeface="Arial"/>
                <a:buChar char="•"/>
              </a:pPr>
              <a:r>
                <a:rPr lang="en-US" sz="1603">
                  <a:solidFill>
                    <a:srgbClr val="FFFFFF"/>
                  </a:solidFill>
                  <a:latin typeface="Poppins"/>
                  <a:ea typeface="Poppins"/>
                  <a:cs typeface="Poppins"/>
                  <a:sym typeface="Poppins"/>
                </a:rPr>
                <a:t>Split the data into training and testing sets (e.g., 80% training, 20% testing) to evaluate model performance.</a:t>
              </a:r>
              <a:r>
                <a:rPr lang="en-US" sz="1603">
                  <a:solidFill>
                    <a:srgbClr val="FFFFFF"/>
                  </a:solidFill>
                  <a:latin typeface="Poppins"/>
                  <a:ea typeface="Poppins"/>
                  <a:cs typeface="Poppins"/>
                  <a:sym typeface="Poppins"/>
                </a:rPr>
                <a:t>rs.</a:t>
              </a:r>
            </a:p>
            <a:p>
              <a:pPr algn="just">
                <a:lnSpc>
                  <a:spcPts val="2245"/>
                </a:lnSpc>
              </a:pPr>
            </a:p>
          </p:txBody>
        </p:sp>
        <p:sp>
          <p:nvSpPr>
            <p:cNvPr name="TextBox 14" id="14"/>
            <p:cNvSpPr txBox="true"/>
            <p:nvPr/>
          </p:nvSpPr>
          <p:spPr>
            <a:xfrm rot="0">
              <a:off x="261471" y="38100"/>
              <a:ext cx="4485887" cy="406998"/>
            </a:xfrm>
            <a:prstGeom prst="rect">
              <a:avLst/>
            </a:prstGeom>
          </p:spPr>
          <p:txBody>
            <a:bodyPr anchor="t" rtlCol="false" tIns="0" lIns="0" bIns="0" rIns="0">
              <a:spAutoFit/>
            </a:bodyPr>
            <a:lstStyle/>
            <a:p>
              <a:pPr algn="l">
                <a:lnSpc>
                  <a:spcPts val="2249"/>
                </a:lnSpc>
              </a:pPr>
              <a:r>
                <a:rPr lang="en-US" sz="2227" b="true">
                  <a:solidFill>
                    <a:srgbClr val="FFFFFF"/>
                  </a:solidFill>
                  <a:latin typeface="Garet Bold"/>
                  <a:ea typeface="Garet Bold"/>
                  <a:cs typeface="Garet Bold"/>
                  <a:sym typeface="Garet Bold"/>
                </a:rPr>
                <a:t>DATA SPLITTING:</a:t>
              </a:r>
            </a:p>
          </p:txBody>
        </p:sp>
      </p:grpSp>
      <p:grpSp>
        <p:nvGrpSpPr>
          <p:cNvPr name="Group 15" id="15"/>
          <p:cNvGrpSpPr/>
          <p:nvPr/>
        </p:nvGrpSpPr>
        <p:grpSpPr>
          <a:xfrm rot="0">
            <a:off x="3110724" y="3339770"/>
            <a:ext cx="5290739" cy="2087131"/>
            <a:chOff x="0" y="0"/>
            <a:chExt cx="7054319" cy="2782841"/>
          </a:xfrm>
        </p:grpSpPr>
        <p:sp>
          <p:nvSpPr>
            <p:cNvPr name="TextBox 16" id="16"/>
            <p:cNvSpPr txBox="true"/>
            <p:nvPr/>
          </p:nvSpPr>
          <p:spPr>
            <a:xfrm rot="0">
              <a:off x="0" y="922386"/>
              <a:ext cx="7054319" cy="1860455"/>
            </a:xfrm>
            <a:prstGeom prst="rect">
              <a:avLst/>
            </a:prstGeom>
          </p:spPr>
          <p:txBody>
            <a:bodyPr anchor="t" rtlCol="false" tIns="0" lIns="0" bIns="0" rIns="0">
              <a:spAutoFit/>
            </a:bodyPr>
            <a:lstStyle/>
            <a:p>
              <a:pPr algn="just" marL="346271" indent="-173135" lvl="1">
                <a:lnSpc>
                  <a:spcPts val="2245"/>
                </a:lnSpc>
                <a:buFont typeface="Arial"/>
                <a:buChar char="•"/>
              </a:pPr>
              <a:r>
                <a:rPr lang="en-US" sz="1603">
                  <a:solidFill>
                    <a:srgbClr val="FFFFFF"/>
                  </a:solidFill>
                  <a:latin typeface="Poppins"/>
                  <a:ea typeface="Poppins"/>
                  <a:cs typeface="Poppins"/>
                  <a:sym typeface="Poppins"/>
                </a:rPr>
                <a:t>Ensure the class column (galaxy, star, quasar) is labeled numerically:</a:t>
              </a:r>
            </a:p>
            <a:p>
              <a:pPr algn="just" marL="346271" indent="-173135" lvl="1">
                <a:lnSpc>
                  <a:spcPts val="2245"/>
                </a:lnSpc>
                <a:buFont typeface="Arial"/>
                <a:buChar char="•"/>
              </a:pPr>
              <a:r>
                <a:rPr lang="en-US" sz="1603">
                  <a:solidFill>
                    <a:srgbClr val="FFFFFF"/>
                  </a:solidFill>
                  <a:latin typeface="Poppins"/>
                  <a:ea typeface="Poppins"/>
                  <a:cs typeface="Poppins"/>
                  <a:sym typeface="Poppins"/>
                </a:rPr>
                <a:t>Galaxy = 0, Star = 1, Quasar = 2 (if not already numerically labeled).</a:t>
              </a:r>
            </a:p>
            <a:p>
              <a:pPr algn="just">
                <a:lnSpc>
                  <a:spcPts val="2245"/>
                </a:lnSpc>
              </a:pPr>
            </a:p>
          </p:txBody>
        </p:sp>
        <p:sp>
          <p:nvSpPr>
            <p:cNvPr name="TextBox 17" id="17"/>
            <p:cNvSpPr txBox="true"/>
            <p:nvPr/>
          </p:nvSpPr>
          <p:spPr>
            <a:xfrm rot="0">
              <a:off x="261471" y="38100"/>
              <a:ext cx="4485887" cy="780427"/>
            </a:xfrm>
            <a:prstGeom prst="rect">
              <a:avLst/>
            </a:prstGeom>
          </p:spPr>
          <p:txBody>
            <a:bodyPr anchor="t" rtlCol="false" tIns="0" lIns="0" bIns="0" rIns="0">
              <a:spAutoFit/>
            </a:bodyPr>
            <a:lstStyle/>
            <a:p>
              <a:pPr algn="l">
                <a:lnSpc>
                  <a:spcPts val="2249"/>
                </a:lnSpc>
              </a:pPr>
              <a:r>
                <a:rPr lang="en-US" sz="2227" b="true">
                  <a:solidFill>
                    <a:srgbClr val="FFFFFF"/>
                  </a:solidFill>
                  <a:latin typeface="Garet Bold"/>
                  <a:ea typeface="Garet Bold"/>
                  <a:cs typeface="Garet Bold"/>
                  <a:sym typeface="Garet Bold"/>
                </a:rPr>
                <a:t>CLASS LABEL CONVERSION:</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0A26">
                <a:alpha val="100000"/>
              </a:srgbClr>
            </a:gs>
            <a:gs pos="100000">
              <a:srgbClr val="10061A">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4239082" y="-28122"/>
            <a:ext cx="4665492" cy="4114800"/>
          </a:xfrm>
          <a:custGeom>
            <a:avLst/>
            <a:gdLst/>
            <a:ahLst/>
            <a:cxnLst/>
            <a:rect r="r" b="b" t="t" l="l"/>
            <a:pathLst>
              <a:path h="4114800" w="4665492">
                <a:moveTo>
                  <a:pt x="0" y="0"/>
                </a:moveTo>
                <a:lnTo>
                  <a:pt x="4665492" y="0"/>
                </a:lnTo>
                <a:lnTo>
                  <a:pt x="46654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7733" y="7196377"/>
            <a:ext cx="18803467" cy="5270728"/>
            <a:chOff x="0" y="0"/>
            <a:chExt cx="25071289" cy="7027637"/>
          </a:xfrm>
        </p:grpSpPr>
        <p:pic>
          <p:nvPicPr>
            <p:cNvPr name="Picture 4" id="4"/>
            <p:cNvPicPr>
              <a:picLocks noChangeAspect="true"/>
            </p:cNvPicPr>
            <p:nvPr/>
          </p:nvPicPr>
          <p:blipFill>
            <a:blip r:embed="rId4"/>
            <a:srcRect l="0" t="0" r="0" b="0"/>
            <a:stretch>
              <a:fillRect/>
            </a:stretch>
          </p:blipFill>
          <p:spPr>
            <a:xfrm flipH="false" flipV="false" rot="-10798857">
              <a:off x="12535644" y="6247"/>
              <a:ext cx="12534479" cy="7019308"/>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10798857">
              <a:off x="1166" y="2082"/>
              <a:ext cx="12534479" cy="7019308"/>
            </a:xfrm>
            <a:prstGeom prst="rect">
              <a:avLst/>
            </a:prstGeom>
          </p:spPr>
        </p:pic>
      </p:grpSp>
      <p:sp>
        <p:nvSpPr>
          <p:cNvPr name="Freeform 6" id="6"/>
          <p:cNvSpPr/>
          <p:nvPr/>
        </p:nvSpPr>
        <p:spPr>
          <a:xfrm flipH="true" flipV="true" rot="5400000">
            <a:off x="-1034003" y="6324081"/>
            <a:ext cx="4665492" cy="4114800"/>
          </a:xfrm>
          <a:custGeom>
            <a:avLst/>
            <a:gdLst/>
            <a:ahLst/>
            <a:cxnLst/>
            <a:rect r="r" b="b" t="t" l="l"/>
            <a:pathLst>
              <a:path h="4114800" w="4665492">
                <a:moveTo>
                  <a:pt x="4665493" y="4114800"/>
                </a:moveTo>
                <a:lnTo>
                  <a:pt x="0" y="4114800"/>
                </a:lnTo>
                <a:lnTo>
                  <a:pt x="0" y="0"/>
                </a:lnTo>
                <a:lnTo>
                  <a:pt x="4665493" y="0"/>
                </a:lnTo>
                <a:lnTo>
                  <a:pt x="466549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23272">
            <a:off x="384616" y="7102282"/>
            <a:ext cx="1828254" cy="2667327"/>
          </a:xfrm>
          <a:custGeom>
            <a:avLst/>
            <a:gdLst/>
            <a:ahLst/>
            <a:cxnLst/>
            <a:rect r="r" b="b" t="t" l="l"/>
            <a:pathLst>
              <a:path h="2667327" w="1828254">
                <a:moveTo>
                  <a:pt x="0" y="0"/>
                </a:moveTo>
                <a:lnTo>
                  <a:pt x="1828254" y="0"/>
                </a:lnTo>
                <a:lnTo>
                  <a:pt x="1828254" y="2667326"/>
                </a:lnTo>
                <a:lnTo>
                  <a:pt x="0" y="26673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571828" y="823669"/>
            <a:ext cx="3773758" cy="3938457"/>
          </a:xfrm>
          <a:custGeom>
            <a:avLst/>
            <a:gdLst/>
            <a:ahLst/>
            <a:cxnLst/>
            <a:rect r="r" b="b" t="t" l="l"/>
            <a:pathLst>
              <a:path h="3938457" w="3773758">
                <a:moveTo>
                  <a:pt x="0" y="0"/>
                </a:moveTo>
                <a:lnTo>
                  <a:pt x="3773758" y="0"/>
                </a:lnTo>
                <a:lnTo>
                  <a:pt x="3773758" y="3938458"/>
                </a:lnTo>
                <a:lnTo>
                  <a:pt x="0" y="39384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028700" y="-290528"/>
            <a:ext cx="6352200" cy="6339262"/>
          </a:xfrm>
          <a:custGeom>
            <a:avLst/>
            <a:gdLst/>
            <a:ahLst/>
            <a:cxnLst/>
            <a:rect r="r" b="b" t="t" l="l"/>
            <a:pathLst>
              <a:path h="6339262" w="6352200">
                <a:moveTo>
                  <a:pt x="0" y="0"/>
                </a:moveTo>
                <a:lnTo>
                  <a:pt x="6352200" y="0"/>
                </a:lnTo>
                <a:lnTo>
                  <a:pt x="6352200" y="6339262"/>
                </a:lnTo>
                <a:lnTo>
                  <a:pt x="0" y="6339262"/>
                </a:lnTo>
                <a:lnTo>
                  <a:pt x="0" y="0"/>
                </a:lnTo>
                <a:close/>
              </a:path>
            </a:pathLst>
          </a:custGeom>
          <a:blipFill>
            <a:blip r:embed="rId9"/>
            <a:stretch>
              <a:fillRect l="0" t="0" r="0" b="0"/>
            </a:stretch>
          </a:blipFill>
        </p:spPr>
      </p:sp>
      <p:sp>
        <p:nvSpPr>
          <p:cNvPr name="Freeform 10" id="10"/>
          <p:cNvSpPr/>
          <p:nvPr/>
        </p:nvSpPr>
        <p:spPr>
          <a:xfrm flipH="false" flipV="false" rot="0">
            <a:off x="8358170" y="5622309"/>
            <a:ext cx="8886823" cy="4087939"/>
          </a:xfrm>
          <a:custGeom>
            <a:avLst/>
            <a:gdLst/>
            <a:ahLst/>
            <a:cxnLst/>
            <a:rect r="r" b="b" t="t" l="l"/>
            <a:pathLst>
              <a:path h="4087939" w="8886823">
                <a:moveTo>
                  <a:pt x="0" y="0"/>
                </a:moveTo>
                <a:lnTo>
                  <a:pt x="8886824" y="0"/>
                </a:lnTo>
                <a:lnTo>
                  <a:pt x="8886824" y="4087938"/>
                </a:lnTo>
                <a:lnTo>
                  <a:pt x="0" y="4087938"/>
                </a:lnTo>
                <a:lnTo>
                  <a:pt x="0" y="0"/>
                </a:lnTo>
                <a:close/>
              </a:path>
            </a:pathLst>
          </a:custGeom>
          <a:blipFill>
            <a:blip r:embed="rId10"/>
            <a:stretch>
              <a:fillRect l="0" t="0" r="0" b="0"/>
            </a:stretch>
          </a:blipFill>
        </p:spPr>
      </p:sp>
      <p:sp>
        <p:nvSpPr>
          <p:cNvPr name="TextBox 11" id="11"/>
          <p:cNvSpPr txBox="true"/>
          <p:nvPr/>
        </p:nvSpPr>
        <p:spPr>
          <a:xfrm rot="0">
            <a:off x="9166916" y="531257"/>
            <a:ext cx="5962679" cy="2261641"/>
          </a:xfrm>
          <a:prstGeom prst="rect">
            <a:avLst/>
          </a:prstGeom>
        </p:spPr>
        <p:txBody>
          <a:bodyPr anchor="t" rtlCol="false" tIns="0" lIns="0" bIns="0" rIns="0">
            <a:spAutoFit/>
          </a:bodyPr>
          <a:lstStyle/>
          <a:p>
            <a:pPr algn="l">
              <a:lnSpc>
                <a:spcPts val="5883"/>
              </a:lnSpc>
            </a:pPr>
            <a:r>
              <a:rPr lang="en-US" sz="5825" b="true">
                <a:solidFill>
                  <a:srgbClr val="FFFFFF"/>
                </a:solidFill>
                <a:latin typeface="Garet Bold"/>
                <a:ea typeface="Garet Bold"/>
                <a:cs typeface="Garet Bold"/>
                <a:sym typeface="Garet Bold"/>
              </a:rPr>
              <a:t>EXPLORATORY DATA ANALYSIS</a:t>
            </a:r>
          </a:p>
        </p:txBody>
      </p:sp>
      <p:sp>
        <p:nvSpPr>
          <p:cNvPr name="TextBox 12" id="12"/>
          <p:cNvSpPr txBox="true"/>
          <p:nvPr/>
        </p:nvSpPr>
        <p:spPr>
          <a:xfrm rot="0">
            <a:off x="8973043" y="3654873"/>
            <a:ext cx="5962679" cy="1268730"/>
          </a:xfrm>
          <a:prstGeom prst="rect">
            <a:avLst/>
          </a:prstGeom>
        </p:spPr>
        <p:txBody>
          <a:bodyPr anchor="t" rtlCol="false" tIns="0" lIns="0" bIns="0" rIns="0">
            <a:spAutoFit/>
          </a:bodyPr>
          <a:lstStyle/>
          <a:p>
            <a:pPr algn="just">
              <a:lnSpc>
                <a:spcPts val="2520"/>
              </a:lnSpc>
            </a:pPr>
            <a:r>
              <a:rPr lang="en-US" sz="1800" b="true">
                <a:solidFill>
                  <a:srgbClr val="FFFFFF"/>
                </a:solidFill>
                <a:latin typeface="Poppins Bold"/>
                <a:ea typeface="Poppins Bold"/>
                <a:cs typeface="Poppins Bold"/>
                <a:sym typeface="Poppins Bold"/>
              </a:rPr>
              <a:t>Distribution Analysis: What is the distribution of stars, galaxies, and quasars in the dataset? How are they represented in terms of frequency and proportions?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A0A26">
                <a:alpha val="100000"/>
              </a:srgbClr>
            </a:gs>
            <a:gs pos="100000">
              <a:srgbClr val="10061A">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4239082" y="-28122"/>
            <a:ext cx="4665492" cy="4114800"/>
          </a:xfrm>
          <a:custGeom>
            <a:avLst/>
            <a:gdLst/>
            <a:ahLst/>
            <a:cxnLst/>
            <a:rect r="r" b="b" t="t" l="l"/>
            <a:pathLst>
              <a:path h="4114800" w="4665492">
                <a:moveTo>
                  <a:pt x="0" y="0"/>
                </a:moveTo>
                <a:lnTo>
                  <a:pt x="4665492" y="0"/>
                </a:lnTo>
                <a:lnTo>
                  <a:pt x="46654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5400000">
            <a:off x="-1034003" y="6324081"/>
            <a:ext cx="4665492" cy="4114800"/>
          </a:xfrm>
          <a:custGeom>
            <a:avLst/>
            <a:gdLst/>
            <a:ahLst/>
            <a:cxnLst/>
            <a:rect r="r" b="b" t="t" l="l"/>
            <a:pathLst>
              <a:path h="4114800" w="4665492">
                <a:moveTo>
                  <a:pt x="4665493" y="4114800"/>
                </a:moveTo>
                <a:lnTo>
                  <a:pt x="0" y="4114800"/>
                </a:lnTo>
                <a:lnTo>
                  <a:pt x="0" y="0"/>
                </a:lnTo>
                <a:lnTo>
                  <a:pt x="4665493" y="0"/>
                </a:lnTo>
                <a:lnTo>
                  <a:pt x="466549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23272">
            <a:off x="-82000" y="7924637"/>
            <a:ext cx="1828254" cy="2667327"/>
          </a:xfrm>
          <a:custGeom>
            <a:avLst/>
            <a:gdLst/>
            <a:ahLst/>
            <a:cxnLst/>
            <a:rect r="r" b="b" t="t" l="l"/>
            <a:pathLst>
              <a:path h="2667327" w="1828254">
                <a:moveTo>
                  <a:pt x="0" y="0"/>
                </a:moveTo>
                <a:lnTo>
                  <a:pt x="1828254" y="0"/>
                </a:lnTo>
                <a:lnTo>
                  <a:pt x="1828254" y="2667326"/>
                </a:lnTo>
                <a:lnTo>
                  <a:pt x="0" y="26673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0">
            <a:off x="-432941" y="-695184"/>
            <a:ext cx="1992489" cy="1992489"/>
          </a:xfrm>
          <a:custGeom>
            <a:avLst/>
            <a:gdLst/>
            <a:ahLst/>
            <a:cxnLst/>
            <a:rect r="r" b="b" t="t" l="l"/>
            <a:pathLst>
              <a:path h="1992489" w="1992489">
                <a:moveTo>
                  <a:pt x="0" y="1992489"/>
                </a:moveTo>
                <a:lnTo>
                  <a:pt x="1992489" y="1992489"/>
                </a:lnTo>
                <a:lnTo>
                  <a:pt x="1992489" y="0"/>
                </a:lnTo>
                <a:lnTo>
                  <a:pt x="0" y="0"/>
                </a:lnTo>
                <a:lnTo>
                  <a:pt x="0" y="1992489"/>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0" y="5746117"/>
            <a:ext cx="18803467" cy="5270728"/>
            <a:chOff x="0" y="0"/>
            <a:chExt cx="25071289" cy="7027637"/>
          </a:xfrm>
        </p:grpSpPr>
        <p:pic>
          <p:nvPicPr>
            <p:cNvPr name="Picture 7" id="7"/>
            <p:cNvPicPr>
              <a:picLocks noChangeAspect="true"/>
            </p:cNvPicPr>
            <p:nvPr/>
          </p:nvPicPr>
          <p:blipFill>
            <a:blip r:embed="rId8"/>
            <a:srcRect l="0" t="0" r="0" b="0"/>
            <a:stretch>
              <a:fillRect/>
            </a:stretch>
          </p:blipFill>
          <p:spPr>
            <a:xfrm flipH="false" flipV="false" rot="-10798857">
              <a:off x="12535644" y="6247"/>
              <a:ext cx="12534479" cy="7019308"/>
            </a:xfrm>
            <a:prstGeom prst="rect">
              <a:avLst/>
            </a:prstGeom>
          </p:spPr>
        </p:pic>
        <p:pic>
          <p:nvPicPr>
            <p:cNvPr name="Picture 8" id="8"/>
            <p:cNvPicPr>
              <a:picLocks noChangeAspect="true"/>
            </p:cNvPicPr>
            <p:nvPr/>
          </p:nvPicPr>
          <p:blipFill>
            <a:blip r:embed="rId8"/>
            <a:srcRect l="0" t="0" r="0" b="0"/>
            <a:stretch>
              <a:fillRect/>
            </a:stretch>
          </p:blipFill>
          <p:spPr>
            <a:xfrm flipH="false" flipV="false" rot="-10798857">
              <a:off x="1166" y="2082"/>
              <a:ext cx="12534479" cy="7019308"/>
            </a:xfrm>
            <a:prstGeom prst="rect">
              <a:avLst/>
            </a:prstGeom>
          </p:spPr>
        </p:pic>
      </p:grpSp>
      <p:sp>
        <p:nvSpPr>
          <p:cNvPr name="Freeform 9" id="9"/>
          <p:cNvSpPr/>
          <p:nvPr/>
        </p:nvSpPr>
        <p:spPr>
          <a:xfrm flipH="false" flipV="false" rot="0">
            <a:off x="5230789" y="718055"/>
            <a:ext cx="12866660" cy="8540245"/>
          </a:xfrm>
          <a:custGeom>
            <a:avLst/>
            <a:gdLst/>
            <a:ahLst/>
            <a:cxnLst/>
            <a:rect r="r" b="b" t="t" l="l"/>
            <a:pathLst>
              <a:path h="8540245" w="12866660">
                <a:moveTo>
                  <a:pt x="0" y="0"/>
                </a:moveTo>
                <a:lnTo>
                  <a:pt x="12866660" y="0"/>
                </a:lnTo>
                <a:lnTo>
                  <a:pt x="12866660" y="8540245"/>
                </a:lnTo>
                <a:lnTo>
                  <a:pt x="0" y="8540245"/>
                </a:lnTo>
                <a:lnTo>
                  <a:pt x="0" y="0"/>
                </a:lnTo>
                <a:close/>
              </a:path>
            </a:pathLst>
          </a:custGeom>
          <a:blipFill>
            <a:blip r:embed="rId9"/>
            <a:stretch>
              <a:fillRect l="0" t="0" r="0" b="0"/>
            </a:stretch>
          </a:blipFill>
        </p:spPr>
      </p:sp>
      <p:sp>
        <p:nvSpPr>
          <p:cNvPr name="TextBox 10" id="10"/>
          <p:cNvSpPr txBox="true"/>
          <p:nvPr/>
        </p:nvSpPr>
        <p:spPr>
          <a:xfrm rot="0">
            <a:off x="832127" y="2086428"/>
            <a:ext cx="3122804" cy="1187189"/>
          </a:xfrm>
          <a:prstGeom prst="rect">
            <a:avLst/>
          </a:prstGeom>
        </p:spPr>
        <p:txBody>
          <a:bodyPr anchor="t" rtlCol="false" tIns="0" lIns="0" bIns="0" rIns="0">
            <a:spAutoFit/>
          </a:bodyPr>
          <a:lstStyle/>
          <a:p>
            <a:pPr algn="l">
              <a:lnSpc>
                <a:spcPts val="3081"/>
              </a:lnSpc>
            </a:pPr>
            <a:r>
              <a:rPr lang="en-US" sz="3050" b="true">
                <a:solidFill>
                  <a:srgbClr val="FFFFFF"/>
                </a:solidFill>
                <a:latin typeface="Garet Bold"/>
                <a:ea typeface="Garet Bold"/>
                <a:cs typeface="Garet Bold"/>
                <a:sym typeface="Garet Bold"/>
              </a:rPr>
              <a:t>EXPLORATORY DATA ANALYSIS</a:t>
            </a:r>
          </a:p>
        </p:txBody>
      </p:sp>
      <p:sp>
        <p:nvSpPr>
          <p:cNvPr name="TextBox 11" id="11"/>
          <p:cNvSpPr txBox="true"/>
          <p:nvPr/>
        </p:nvSpPr>
        <p:spPr>
          <a:xfrm rot="0">
            <a:off x="1028700" y="971550"/>
            <a:ext cx="3267241" cy="325755"/>
          </a:xfrm>
          <a:prstGeom prst="rect">
            <a:avLst/>
          </a:prstGeom>
        </p:spPr>
        <p:txBody>
          <a:bodyPr anchor="t" rtlCol="false" tIns="0" lIns="0" bIns="0" rIns="0">
            <a:spAutoFit/>
          </a:bodyPr>
          <a:lstStyle/>
          <a:p>
            <a:pPr algn="l">
              <a:lnSpc>
                <a:spcPts val="2520"/>
              </a:lnSpc>
            </a:pPr>
            <a:r>
              <a:rPr lang="en-US" sz="1800">
                <a:solidFill>
                  <a:srgbClr val="FFFFFF"/>
                </a:solidFill>
                <a:latin typeface="Poppins"/>
                <a:ea typeface="Poppins"/>
                <a:cs typeface="Poppins"/>
                <a:sym typeface="Poppins"/>
              </a:rPr>
              <a:t>PROJECT PRESENTATION</a:t>
            </a:r>
          </a:p>
        </p:txBody>
      </p:sp>
      <p:sp>
        <p:nvSpPr>
          <p:cNvPr name="TextBox 12" id="12"/>
          <p:cNvSpPr txBox="true"/>
          <p:nvPr/>
        </p:nvSpPr>
        <p:spPr>
          <a:xfrm rot="0">
            <a:off x="678437" y="3560445"/>
            <a:ext cx="3967767" cy="2211705"/>
          </a:xfrm>
          <a:prstGeom prst="rect">
            <a:avLst/>
          </a:prstGeom>
        </p:spPr>
        <p:txBody>
          <a:bodyPr anchor="t" rtlCol="false" tIns="0" lIns="0" bIns="0" rIns="0">
            <a:spAutoFit/>
          </a:bodyPr>
          <a:lstStyle/>
          <a:p>
            <a:pPr algn="just">
              <a:lnSpc>
                <a:spcPts val="2520"/>
              </a:lnSpc>
            </a:pPr>
            <a:r>
              <a:rPr lang="en-US" sz="1800" b="true">
                <a:solidFill>
                  <a:srgbClr val="FFFFFF"/>
                </a:solidFill>
                <a:latin typeface="Poppins Bold"/>
                <a:ea typeface="Poppins Bold"/>
                <a:cs typeface="Poppins Bold"/>
                <a:sym typeface="Poppins Bold"/>
              </a:rPr>
              <a:t>Outlier Detection: Are there any outliers in the data that don’t fit well with stars, galaxies, or quasars? What could these outliers represent, and how should they be handled in the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DAGQw1sGyG8</dc:identifier>
  <dcterms:modified xsi:type="dcterms:W3CDTF">2011-08-01T06:04:30Z</dcterms:modified>
  <cp:revision>1</cp:revision>
  <dc:title>Stellar Object classification</dc:title>
</cp:coreProperties>
</file>